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0" r:id="rId6"/>
    <p:sldId id="267" r:id="rId7"/>
    <p:sldId id="268" r:id="rId8"/>
    <p:sldId id="269" r:id="rId9"/>
    <p:sldId id="270" r:id="rId10"/>
    <p:sldId id="259" r:id="rId11"/>
    <p:sldId id="261" r:id="rId12"/>
    <p:sldId id="262" r:id="rId13"/>
    <p:sldId id="263" r:id="rId14"/>
    <p:sldId id="264" r:id="rId15"/>
    <p:sldId id="271" r:id="rId16"/>
    <p:sldId id="273" r:id="rId17"/>
    <p:sldId id="272" r:id="rId18"/>
    <p:sldId id="274" r:id="rId19"/>
  </p:sldIdLst>
  <p:sldSz cx="12192000" cy="6858000"/>
  <p:notesSz cx="6858000" cy="9144000"/>
  <p:embeddedFontLst>
    <p:embeddedFont>
      <p:font typeface="D2Coding ligature" panose="020B0609020101020101" pitchFamily="49" charset="-127"/>
      <p:regular r:id="rId21"/>
      <p:bold r:id="rId22"/>
    </p:embeddedFont>
    <p:embeddedFont>
      <p:font typeface="Pretendard" panose="02000503000000020004" pitchFamily="2" charset="-127"/>
      <p:regular r:id="rId23"/>
      <p:bold r:id="rId24"/>
    </p:embeddedFont>
    <p:embeddedFont>
      <p:font typeface="Pretendard Light" panose="02000403000000020004" pitchFamily="2" charset="-127"/>
      <p:regular r:id="rId25"/>
    </p:embeddedFont>
    <p:embeddedFont>
      <p:font typeface="Pretendard Medium" panose="02000503000000020004" pitchFamily="2" charset="-127"/>
      <p:regular r:id="rId26"/>
    </p:embeddedFont>
    <p:embeddedFont>
      <p:font typeface="Pretendard SemiBold" panose="02000503000000020004" pitchFamily="2" charset="-127"/>
      <p:regular r:id="rId27"/>
      <p:bold r:id="rId28"/>
    </p:embeddedFont>
    <p:embeddedFont>
      <p:font typeface="Pretendard Variable Medium" panose="02000003000000020004" pitchFamily="2" charset="-127"/>
      <p:regular r:id="rId29"/>
    </p:embeddedFont>
    <p:embeddedFont>
      <p:font typeface="SB AggroOTF Bold" panose="02020503020101020101" pitchFamily="18" charset="-127"/>
      <p:bold r:id="rId30"/>
    </p:embeddedFont>
    <p:embeddedFont>
      <p:font typeface="SB AggroOTF Light" panose="02020503020101020101" pitchFamily="18" charset="-127"/>
      <p:regular r:id="rId31"/>
    </p:embeddedFont>
    <p:embeddedFont>
      <p:font typeface="SB AggroOTF Medium" panose="02020503020101020101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1"/>
    <p:restoredTop sz="94681"/>
  </p:normalViewPr>
  <p:slideViewPr>
    <p:cSldViewPr snapToGrid="0">
      <p:cViewPr varScale="1">
        <p:scale>
          <a:sx n="173" d="100"/>
          <a:sy n="173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eungmin/Koreatech/openmp/MP-Middle-Project/MP_Middle_Project/MP_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eungmin/Koreatech/openmp/MP-Middle-Project/MP_Middle_Project/MP_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v>Ratio</c:v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'Affinity Matrix V1'!$H$11:$H$17</c:f>
              <c:numCache>
                <c:formatCode>0.000\ "x"</c:formatCode>
                <c:ptCount val="7"/>
                <c:pt idx="0">
                  <c:v>2.113022113022113E-2</c:v>
                </c:pt>
                <c:pt idx="1">
                  <c:v>0.31404794927679808</c:v>
                </c:pt>
                <c:pt idx="2">
                  <c:v>0.99628390932738764</c:v>
                </c:pt>
                <c:pt idx="3">
                  <c:v>4.7038767853616799</c:v>
                </c:pt>
                <c:pt idx="4">
                  <c:v>9.3652970753622338</c:v>
                </c:pt>
                <c:pt idx="5">
                  <c:v>7.2676144246666574</c:v>
                </c:pt>
                <c:pt idx="6">
                  <c:v>6.5903572376078321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8-3A43-BAE3-B2D81486A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1243488"/>
        <c:axId val="1021257376"/>
      </c:barChart>
      <c:lineChart>
        <c:grouping val="standard"/>
        <c:varyColors val="0"/>
        <c:ser>
          <c:idx val="0"/>
          <c:order val="0"/>
          <c:tx>
            <c:v>M1 Pro Serial V1</c:v>
          </c:tx>
          <c:spPr>
            <a:ln w="22225" cap="rnd">
              <a:solidFill>
                <a:schemeClr val="accent1">
                  <a:lumMod val="60000"/>
                  <a:lumOff val="40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V1'!$A$11:$A$17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V1'!$G$2:$G$8</c:f>
              <c:numCache>
                <c:formatCode>0.000\ "ms"</c:formatCode>
                <c:ptCount val="7"/>
                <c:pt idx="0">
                  <c:v>1.72E-2</c:v>
                </c:pt>
                <c:pt idx="1">
                  <c:v>0.317</c:v>
                </c:pt>
                <c:pt idx="2">
                  <c:v>1.0724</c:v>
                </c:pt>
                <c:pt idx="3">
                  <c:v>14.293199999999999</c:v>
                </c:pt>
                <c:pt idx="4">
                  <c:v>62.955399999999997</c:v>
                </c:pt>
                <c:pt idx="5">
                  <c:v>1180.7009999999998</c:v>
                </c:pt>
                <c:pt idx="6">
                  <c:v>4928.4483999999993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68-3A43-BAE3-B2D81486A426}"/>
            </c:ext>
          </c:extLst>
        </c:ser>
        <c:ser>
          <c:idx val="1"/>
          <c:order val="1"/>
          <c:tx>
            <c:v>M1 Pro Parallel V1</c:v>
          </c:tx>
          <c:spPr>
            <a:ln w="22225" cap="rnd">
              <a:solidFill>
                <a:schemeClr val="accent1">
                  <a:lumMod val="75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V1'!$A$11:$A$17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V1'!$G$11:$G$17</c:f>
              <c:numCache>
                <c:formatCode>0.000\ "ms"</c:formatCode>
                <c:ptCount val="7"/>
                <c:pt idx="0">
                  <c:v>0.81400000000000006</c:v>
                </c:pt>
                <c:pt idx="1">
                  <c:v>1.0094000000000001</c:v>
                </c:pt>
                <c:pt idx="2">
                  <c:v>1.0764</c:v>
                </c:pt>
                <c:pt idx="3">
                  <c:v>3.0385999999999997</c:v>
                </c:pt>
                <c:pt idx="4">
                  <c:v>6.7221999999999991</c:v>
                </c:pt>
                <c:pt idx="5">
                  <c:v>162.46059999999997</c:v>
                </c:pt>
                <c:pt idx="6">
                  <c:v>747.82719999999995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68-3A43-BAE3-B2D81486A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87791"/>
        <c:axId val="297553215"/>
      </c:lineChart>
      <c:catAx>
        <c:axId val="90287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2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차원 데이터 수</a:t>
                </a: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(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개</a:t>
                </a: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)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layout>
            <c:manualLayout>
              <c:xMode val="edge"/>
              <c:yMode val="edge"/>
              <c:x val="0.45753755819082653"/>
              <c:y val="0.927920521906955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297553215"/>
        <c:crosses val="autoZero"/>
        <c:auto val="1"/>
        <c:lblAlgn val="ctr"/>
        <c:lblOffset val="100"/>
        <c:noMultiLvlLbl val="0"/>
      </c:catAx>
      <c:valAx>
        <c:axId val="297553215"/>
        <c:scaling>
          <c:logBase val="5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소요 시간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0.000\ &quot;ms&quot;" sourceLinked="1"/>
        <c:majorTickMark val="in"/>
        <c:minorTickMark val="none"/>
        <c:tickLblPos val="nextTo"/>
        <c:spPr>
          <a:noFill/>
          <a:ln>
            <a:solidFill>
              <a:schemeClr val="accent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90287791"/>
        <c:crosses val="autoZero"/>
        <c:crossBetween val="between"/>
      </c:valAx>
      <c:valAx>
        <c:axId val="1021257376"/>
        <c:scaling>
          <c:orientation val="minMax"/>
        </c:scaling>
        <c:delete val="0"/>
        <c:axPos val="r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MP Ratio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0.000\ &quot;x&quot;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1021243488"/>
        <c:crosses val="max"/>
        <c:crossBetween val="between"/>
      </c:valAx>
      <c:catAx>
        <c:axId val="1021243488"/>
        <c:scaling>
          <c:orientation val="minMax"/>
        </c:scaling>
        <c:delete val="1"/>
        <c:axPos val="b"/>
        <c:majorTickMark val="out"/>
        <c:minorTickMark val="none"/>
        <c:tickLblPos val="nextTo"/>
        <c:crossAx val="1021257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  <a:cs typeface="Pretendard" panose="02000503000000020004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3"/>
          <c:tx>
            <c:v>Ratio</c:v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'Affinity Matrix V2'!$H$11:$H$17</c:f>
              <c:numCache>
                <c:formatCode>0.000\ "x"</c:formatCode>
                <c:ptCount val="7"/>
                <c:pt idx="0">
                  <c:v>1.8816388467374809E-2</c:v>
                </c:pt>
                <c:pt idx="1">
                  <c:v>0.1750168501460346</c:v>
                </c:pt>
                <c:pt idx="2">
                  <c:v>0.59813471502590676</c:v>
                </c:pt>
                <c:pt idx="3">
                  <c:v>3.4587091893150195</c:v>
                </c:pt>
                <c:pt idx="4">
                  <c:v>5.5987373479194344</c:v>
                </c:pt>
                <c:pt idx="5">
                  <c:v>4.2526322830499668</c:v>
                </c:pt>
                <c:pt idx="6">
                  <c:v>3.937959329186921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F1-0F49-9CEE-9C12FDA93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1243488"/>
        <c:axId val="1021257376"/>
      </c:barChart>
      <c:lineChart>
        <c:grouping val="standard"/>
        <c:varyColors val="0"/>
        <c:ser>
          <c:idx val="3"/>
          <c:order val="0"/>
          <c:tx>
            <c:v>M1 Pro Parallel V1</c:v>
          </c:tx>
          <c:spPr>
            <a:ln w="28575" cap="rnd">
              <a:solidFill>
                <a:schemeClr val="accent3">
                  <a:lumMod val="60000"/>
                  <a:lumOff val="40000"/>
                  <a:alpha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5000"/>
                </a:schemeClr>
              </a:solidFill>
              <a:ln w="9525">
                <a:noFill/>
              </a:ln>
              <a:effectLst/>
            </c:spPr>
          </c:marker>
          <c:val>
            <c:numRef>
              <c:f>'Affinity Matrix V1'!$G$11:$G$17</c:f>
              <c:numCache>
                <c:formatCode>0.000\ "ms"</c:formatCode>
                <c:ptCount val="7"/>
                <c:pt idx="0">
                  <c:v>0.81400000000000006</c:v>
                </c:pt>
                <c:pt idx="1">
                  <c:v>1.0094000000000001</c:v>
                </c:pt>
                <c:pt idx="2">
                  <c:v>1.0764</c:v>
                </c:pt>
                <c:pt idx="3">
                  <c:v>3.0385999999999997</c:v>
                </c:pt>
                <c:pt idx="4">
                  <c:v>6.7221999999999991</c:v>
                </c:pt>
                <c:pt idx="5">
                  <c:v>162.46059999999997</c:v>
                </c:pt>
                <c:pt idx="6">
                  <c:v>747.82719999999995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F1-0F49-9CEE-9C12FDA93013}"/>
            </c:ext>
          </c:extLst>
        </c:ser>
        <c:ser>
          <c:idx val="0"/>
          <c:order val="1"/>
          <c:tx>
            <c:v>M1 Pro Serial V2</c:v>
          </c:tx>
          <c:spPr>
            <a:ln w="22225" cap="rnd">
              <a:solidFill>
                <a:schemeClr val="accent1">
                  <a:lumMod val="60000"/>
                  <a:lumOff val="40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V2'!$A$11:$A$17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V2'!$G$2:$G$8</c:f>
              <c:numCache>
                <c:formatCode>0.000\ "ms"</c:formatCode>
                <c:ptCount val="7"/>
                <c:pt idx="0">
                  <c:v>1.24E-2</c:v>
                </c:pt>
                <c:pt idx="1">
                  <c:v>0.15579999999999999</c:v>
                </c:pt>
                <c:pt idx="2">
                  <c:v>0.57720000000000005</c:v>
                </c:pt>
                <c:pt idx="3">
                  <c:v>11.886199999999999</c:v>
                </c:pt>
                <c:pt idx="4">
                  <c:v>43.808999999999997</c:v>
                </c:pt>
                <c:pt idx="5">
                  <c:v>991.79719999999998</c:v>
                </c:pt>
                <c:pt idx="6">
                  <c:v>4086.9914000000003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F1-0F49-9CEE-9C12FDA93013}"/>
            </c:ext>
          </c:extLst>
        </c:ser>
        <c:ser>
          <c:idx val="1"/>
          <c:order val="2"/>
          <c:tx>
            <c:v>M1 Pro Parallel V2</c:v>
          </c:tx>
          <c:spPr>
            <a:ln w="22225" cap="rnd">
              <a:solidFill>
                <a:schemeClr val="accent1">
                  <a:lumMod val="75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V2'!$A$11:$A$17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V2'!$G$11:$G$17</c:f>
              <c:numCache>
                <c:formatCode>0.000\ "ms"</c:formatCode>
                <c:ptCount val="7"/>
                <c:pt idx="0">
                  <c:v>0.65900000000000003</c:v>
                </c:pt>
                <c:pt idx="1">
                  <c:v>0.89019999999999988</c:v>
                </c:pt>
                <c:pt idx="2">
                  <c:v>0.96500000000000008</c:v>
                </c:pt>
                <c:pt idx="3">
                  <c:v>3.4366000000000008</c:v>
                </c:pt>
                <c:pt idx="4">
                  <c:v>7.8248000000000006</c:v>
                </c:pt>
                <c:pt idx="5">
                  <c:v>233.21959999999999</c:v>
                </c:pt>
                <c:pt idx="6">
                  <c:v>1037.845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F1-0F49-9CEE-9C12FDA93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87791"/>
        <c:axId val="297553215"/>
      </c:lineChart>
      <c:catAx>
        <c:axId val="90287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2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차원 데이터 수</a:t>
                </a: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(</a:t>
                </a:r>
                <a:r>
                  <a:rPr lang="ko-KR" alt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개</a:t>
                </a: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)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layout>
            <c:manualLayout>
              <c:xMode val="edge"/>
              <c:yMode val="edge"/>
              <c:x val="0.4575375942690465"/>
              <c:y val="0.907323226387746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297553215"/>
        <c:crosses val="autoZero"/>
        <c:auto val="1"/>
        <c:lblAlgn val="ctr"/>
        <c:lblOffset val="100"/>
        <c:noMultiLvlLbl val="0"/>
      </c:catAx>
      <c:valAx>
        <c:axId val="297553215"/>
        <c:scaling>
          <c:logBase val="5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ko-KR" alt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소요 시간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0.000\ &quot;ms&quot;" sourceLinked="1"/>
        <c:majorTickMark val="in"/>
        <c:minorTickMark val="none"/>
        <c:tickLblPos val="nextTo"/>
        <c:spPr>
          <a:noFill/>
          <a:ln>
            <a:solidFill>
              <a:schemeClr val="accent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90287791"/>
        <c:crosses val="autoZero"/>
        <c:crossBetween val="between"/>
      </c:valAx>
      <c:valAx>
        <c:axId val="1021257376"/>
        <c:scaling>
          <c:orientation val="minMax"/>
          <c:max val="9"/>
        </c:scaling>
        <c:delete val="0"/>
        <c:axPos val="r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MP</a:t>
                </a:r>
                <a:r>
                  <a:rPr lang="en-US" altLang="ko-KR" b="0" i="0" baseline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 Ratio</a:t>
                </a:r>
                <a:endParaRPr lang="ko-KR" altLang="en-US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0.000\ &quot;x&quot;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1021243488"/>
        <c:crosses val="max"/>
        <c:crossBetween val="between"/>
      </c:valAx>
      <c:catAx>
        <c:axId val="1021243488"/>
        <c:scaling>
          <c:orientation val="minMax"/>
        </c:scaling>
        <c:delete val="1"/>
        <c:axPos val="b"/>
        <c:majorTickMark val="out"/>
        <c:minorTickMark val="none"/>
        <c:tickLblPos val="nextTo"/>
        <c:crossAx val="1021257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 Variable Medium" panose="02000003000000020004" pitchFamily="2" charset="-127"/>
          <a:ea typeface="Pretendard Variable Medium" panose="02000003000000020004" pitchFamily="2" charset="-127"/>
          <a:cs typeface="Pretendard Variable Medium" panose="02000003000000020004" pitchFamily="2" charset="-127"/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1843D-F86F-874E-896C-C4BF5506EDAE}" type="datetimeFigureOut">
              <a:rPr kumimoji="1" lang="ko-Kore-KR" altLang="en-US" smtClean="0"/>
              <a:t>2023. 4. 19.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E95D-EDA1-3E47-8AD2-29282ABF6E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821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나중에 목차 기록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10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spectral </a:t>
            </a:r>
            <a:r>
              <a:rPr kumimoji="1" lang="en-US" altLang="ko-Kore-KR" dirty="0" err="1"/>
              <a:t>clustring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설명</a:t>
            </a:r>
            <a:r>
              <a:rPr kumimoji="1" lang="ko-KR" altLang="en-US" dirty="0"/>
              <a:t> 표시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기타 군집화 알고리즘과의 차이점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69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spectral </a:t>
            </a:r>
            <a:r>
              <a:rPr kumimoji="1" lang="en-US" altLang="ko-Kore-KR" dirty="0" err="1"/>
              <a:t>clustring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설명</a:t>
            </a:r>
            <a:r>
              <a:rPr kumimoji="1" lang="ko-KR" altLang="en-US" dirty="0"/>
              <a:t> 표시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기타 군집화 알고리즘과의 차이점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043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NP Hard </a:t>
            </a:r>
            <a:r>
              <a:rPr kumimoji="1" lang="ko-KR" altLang="en-US" dirty="0"/>
              <a:t>문제 표현 후 해당 슬라이드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39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21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28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96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25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5B96B-CE28-2107-9B98-74FE927E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3D9AD9-4705-7B2C-E9A5-6E79FB34C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D1658213-91D8-AF84-4523-99A3124E4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015F307-B0FE-E1CF-F91B-50E3C09D6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914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9906F-2416-EFD5-E50E-8B3BB3CC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D8EAC-8BF4-75FE-BB4A-B6A5426FD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88D5EFF-FBE2-D723-DFC5-ACB559624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512A19F-9F26-150C-3439-7D4F554A0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519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B0769D-9C7B-D929-BD13-ECE98E60B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A2853-6BF2-7B5C-14FD-3054C71B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7360DCF9-E646-DCFD-DE08-62E5325AE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1696CEA-3654-0A29-39A8-8794B8257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29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A752F-4642-0D7F-4669-586D2DC2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EBE87-0E37-540A-F518-2A18EB85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9D31C2-72B8-3917-2522-DA32335A4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BAA50F7-8CE0-E454-7584-ED3B7B467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2DC2-23D5-1DBE-F815-80410D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1B57C-AE18-438C-8F14-A05EB409C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2F2AD459-C090-748E-8A4C-28C7C84F0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E8C786B-71E6-2D1D-4088-45E2C723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090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DFE1-9B65-B41B-8FBF-70C235E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7139F-D23A-47D3-1ECB-44FA43247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9C4D-83E3-D903-14A7-AD7DABE8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BEA5D-B637-CCFF-838D-5EE2BAD8A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DA6EC-8A73-CBA2-D598-1DE9C10F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69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E1A3-CE33-7AC1-8CC3-95CA6882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3B09E2-AE6F-9046-94B3-DE093F9B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419208-3D47-AC02-E670-A38CE5EC4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EEC0A3-095F-9637-8E7C-B70849740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5D898-ACFD-4DEA-9A7E-07F2540E5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A8F0582-7EA7-FBF4-DDCF-B612A7A60E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2E45C2-D868-1DC3-2220-CC6C4BA0C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639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1E080-8CDC-CEC5-9423-261EF056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A0F818C3-1712-56CA-8651-55B11890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787C2E5-4BF1-42A9-8BEC-3F2E9A67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786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F506D230-1BAF-D98A-4D20-3C89077E3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CDC88D7-9856-EA3A-3CF1-F441D2E5F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741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256F6-94A1-5E8A-01B1-DCF5506A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1B3CD-8F34-F3B3-E52F-4E8A9791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B6D74-FF44-16C9-F68E-8C80824D3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799E7-3C3E-964D-26E1-A926E4B57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948DE-7D87-96B6-BAFA-4AF2AC3A9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89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8843-27E8-0888-A6B8-9DD1574A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5F2371-3B49-20C6-98BE-371C1477B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22E4C9-B113-65D4-BC24-56494F14D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6D8BC-0080-91C8-CEE7-B0D91E0E8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5644D-8A75-9217-08B8-5B285242B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137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F34E2B-AF9A-E470-35B9-D1B6BABD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B38C6-5E94-597E-8F0D-B06227CC4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E1D01B14-16CF-2535-421B-EE18F8D97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2F5B42-0E3A-983A-96C7-23CE94215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265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7F4F33-B1B9-8844-4200-4A77F439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0FB4B-697E-E3E1-B73D-F50AE935D375}"/>
              </a:ext>
            </a:extLst>
          </p:cNvPr>
          <p:cNvSpPr txBox="1"/>
          <p:nvPr/>
        </p:nvSpPr>
        <p:spPr>
          <a:xfrm>
            <a:off x="2598889" y="1678011"/>
            <a:ext cx="6994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b="1" dirty="0">
                <a:solidFill>
                  <a:schemeClr val="accent1">
                    <a:lumMod val="50000"/>
                  </a:schemeClr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rPr>
              <a:t>Spectral Clustering</a:t>
            </a:r>
            <a:endParaRPr kumimoji="1" lang="ko-Kore-KR" altLang="en-US" sz="4400" b="1" dirty="0">
              <a:solidFill>
                <a:schemeClr val="accent1">
                  <a:lumMod val="50000"/>
                </a:schemeClr>
              </a:solidFill>
              <a:latin typeface="SB AggroOTF Bold" panose="02020503020101020101" pitchFamily="18" charset="-127"/>
              <a:ea typeface="SB AggroOTF Bold" panose="0202050302010102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E528F5-6C2E-8615-C93A-D8CD59567314}"/>
              </a:ext>
            </a:extLst>
          </p:cNvPr>
          <p:cNvCxnSpPr>
            <a:cxnSpLocks/>
          </p:cNvCxnSpPr>
          <p:nvPr/>
        </p:nvCxnSpPr>
        <p:spPr>
          <a:xfrm>
            <a:off x="3701415" y="2470312"/>
            <a:ext cx="4789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E20089-2E0C-9B3A-E365-E9C1DAC9E52C}"/>
              </a:ext>
            </a:extLst>
          </p:cNvPr>
          <p:cNvSpPr txBox="1"/>
          <p:nvPr/>
        </p:nvSpPr>
        <p:spPr>
          <a:xfrm>
            <a:off x="4078460" y="2556085"/>
            <a:ext cx="4035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accent1">
                    <a:lumMod val="7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2023-1 MP Middle Project</a:t>
            </a:r>
            <a:endParaRPr kumimoji="1" lang="ko-Kore-KR" altLang="en-US" sz="2000" dirty="0">
              <a:solidFill>
                <a:schemeClr val="accent1">
                  <a:lumMod val="7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0982E-A477-C7BA-0700-CBC501E9BB95}"/>
              </a:ext>
            </a:extLst>
          </p:cNvPr>
          <p:cNvGrpSpPr/>
          <p:nvPr/>
        </p:nvGrpSpPr>
        <p:grpSpPr>
          <a:xfrm>
            <a:off x="2965014" y="4296113"/>
            <a:ext cx="2226892" cy="1653496"/>
            <a:chOff x="1961509" y="4200121"/>
            <a:chExt cx="2226892" cy="16534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3157C72-06F8-7CF4-2F53-16CCA561132A}"/>
                </a:ext>
              </a:extLst>
            </p:cNvPr>
            <p:cNvGrpSpPr/>
            <p:nvPr/>
          </p:nvGrpSpPr>
          <p:grpSpPr>
            <a:xfrm>
              <a:off x="2534956" y="4200121"/>
              <a:ext cx="1080000" cy="1080000"/>
              <a:chOff x="3426496" y="4169641"/>
              <a:chExt cx="1080000" cy="108000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24102FA-4FE6-AFAC-15D7-4673C5705C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6496" y="41696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65F85E6-4196-0A50-5B10-F6611AF2C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635" y="4372611"/>
                <a:ext cx="799721" cy="673099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721CDC-677F-15C1-A9E8-BCB6923878F0}"/>
                </a:ext>
              </a:extLst>
            </p:cNvPr>
            <p:cNvSpPr txBox="1"/>
            <p:nvPr/>
          </p:nvSpPr>
          <p:spPr>
            <a:xfrm>
              <a:off x="1961509" y="5422730"/>
              <a:ext cx="22268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Team</a:t>
              </a:r>
              <a:r>
                <a:rPr kumimoji="1" lang="en-US" altLang="ko-Kore-KR" sz="22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</a:t>
              </a:r>
              <a:r>
                <a:rPr kumimoji="1"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닌텐도 </a:t>
              </a:r>
              <a:r>
                <a:rPr kumimoji="1"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DS</a:t>
              </a:r>
              <a:endParaRPr kumimoji="1" lang="ko-Kore-KR" altLang="en-US" sz="2200" dirty="0">
                <a:solidFill>
                  <a:schemeClr val="accent1">
                    <a:lumMod val="7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B3ECC1-5744-DC72-661A-80A28D5B5DBC}"/>
              </a:ext>
            </a:extLst>
          </p:cNvPr>
          <p:cNvSpPr txBox="1"/>
          <p:nvPr/>
        </p:nvSpPr>
        <p:spPr>
          <a:xfrm>
            <a:off x="6575453" y="4664350"/>
            <a:ext cx="2403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2018136020 </a:t>
            </a:r>
            <a:r>
              <a:rPr kumimoji="1" lang="ko-Kore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김재용</a:t>
            </a:r>
            <a:endParaRPr kumimoji="1" lang="en-US" altLang="ko-Kore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2018136062</a:t>
            </a:r>
            <a:r>
              <a:rPr kumimoji="1" lang="ko-Kore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양승민</a:t>
            </a:r>
            <a:endParaRPr kumimoji="1" lang="en-US" altLang="ko-Kore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136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한성현</a:t>
            </a:r>
            <a:endParaRPr kumimoji="1" lang="ko-Kore-KR" alt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13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3712183" y="199731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상세 구현 과정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81A6B64-CE87-61B2-6CF8-9B529C907619}"/>
              </a:ext>
            </a:extLst>
          </p:cNvPr>
          <p:cNvSpPr/>
          <p:nvPr/>
        </p:nvSpPr>
        <p:spPr>
          <a:xfrm>
            <a:off x="1153187" y="2814634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차원 데이터 생성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BF543-4E71-D4D2-A9B1-F2FA5890CE95}"/>
              </a:ext>
            </a:extLst>
          </p:cNvPr>
          <p:cNvSpPr txBox="1"/>
          <p:nvPr/>
        </p:nvSpPr>
        <p:spPr>
          <a:xfrm>
            <a:off x="1687015" y="2437980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Python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55E9EC7-C67C-A974-D964-1E2E713752FB}"/>
              </a:ext>
            </a:extLst>
          </p:cNvPr>
          <p:cNvSpPr/>
          <p:nvPr/>
        </p:nvSpPr>
        <p:spPr>
          <a:xfrm>
            <a:off x="4175760" y="1282596"/>
            <a:ext cx="3840480" cy="4803461"/>
          </a:xfrm>
          <a:prstGeom prst="roundRect">
            <a:avLst>
              <a:gd name="adj" fmla="val 595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D9ADB-34FF-EF92-F93D-329160A2EFF7}"/>
              </a:ext>
            </a:extLst>
          </p:cNvPr>
          <p:cNvSpPr txBox="1"/>
          <p:nvPr/>
        </p:nvSpPr>
        <p:spPr>
          <a:xfrm>
            <a:off x="4860729" y="921182"/>
            <a:ext cx="2470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C/C++ with OpenMP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4CB722A-9A2B-74A6-1BA0-298C6C82F1CD}"/>
              </a:ext>
            </a:extLst>
          </p:cNvPr>
          <p:cNvSpPr/>
          <p:nvPr/>
        </p:nvSpPr>
        <p:spPr>
          <a:xfrm>
            <a:off x="8943313" y="2814634"/>
            <a:ext cx="2095500" cy="1739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 데이터</a:t>
            </a:r>
            <a:endParaRPr kumimoji="1" lang="en-US" altLang="ko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B0B8-3AAF-6137-E1EA-A9CB44219854}"/>
              </a:ext>
            </a:extLst>
          </p:cNvPr>
          <p:cNvSpPr txBox="1"/>
          <p:nvPr/>
        </p:nvSpPr>
        <p:spPr>
          <a:xfrm>
            <a:off x="9477141" y="2437980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Python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C97709E-95AA-8443-D58B-8D235EACD4BC}"/>
              </a:ext>
            </a:extLst>
          </p:cNvPr>
          <p:cNvSpPr/>
          <p:nvPr/>
        </p:nvSpPr>
        <p:spPr>
          <a:xfrm>
            <a:off x="4503420" y="1507732"/>
            <a:ext cx="3185160" cy="434760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Read data</a:t>
            </a:r>
            <a:endParaRPr kumimoji="1" lang="ko-Kore-KR" altLang="en-US" sz="16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B33F1F1-5CC6-0865-17EE-DA47474FA54D}"/>
              </a:ext>
            </a:extLst>
          </p:cNvPr>
          <p:cNvSpPr/>
          <p:nvPr/>
        </p:nvSpPr>
        <p:spPr>
          <a:xfrm>
            <a:off x="4503420" y="2167628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</a:t>
            </a:r>
            <a:b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0519C-A683-61C7-BDD1-B8A761804A77}"/>
              </a:ext>
            </a:extLst>
          </p:cNvPr>
          <p:cNvSpPr/>
          <p:nvPr/>
        </p:nvSpPr>
        <p:spPr>
          <a:xfrm>
            <a:off x="6149341" y="2167628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</a:t>
            </a:r>
            <a:b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B07B7CD-7592-D33A-CB3B-B87209209950}"/>
              </a:ext>
            </a:extLst>
          </p:cNvPr>
          <p:cNvSpPr/>
          <p:nvPr/>
        </p:nvSpPr>
        <p:spPr>
          <a:xfrm>
            <a:off x="4508514" y="3211569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 Laplacian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18C8157-13C6-9BAC-8222-86A05D810F2C}"/>
              </a:ext>
            </a:extLst>
          </p:cNvPr>
          <p:cNvSpPr/>
          <p:nvPr/>
        </p:nvSpPr>
        <p:spPr>
          <a:xfrm>
            <a:off x="6154435" y="3211569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 Laplacian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A5F6C19-CA05-8B97-19E1-070BBDAB3C06}"/>
              </a:ext>
            </a:extLst>
          </p:cNvPr>
          <p:cNvSpPr/>
          <p:nvPr/>
        </p:nvSpPr>
        <p:spPr>
          <a:xfrm>
            <a:off x="4503420" y="4255510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Find Eigenvectors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3871128-A990-618E-3E7B-C8B2DC38EB7E}"/>
              </a:ext>
            </a:extLst>
          </p:cNvPr>
          <p:cNvSpPr/>
          <p:nvPr/>
        </p:nvSpPr>
        <p:spPr>
          <a:xfrm>
            <a:off x="6149341" y="4255510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Find Eigenvectors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7C78AEB-83E5-BE9A-07BE-55425D8A685E}"/>
              </a:ext>
            </a:extLst>
          </p:cNvPr>
          <p:cNvSpPr/>
          <p:nvPr/>
        </p:nvSpPr>
        <p:spPr>
          <a:xfrm>
            <a:off x="4503420" y="5300711"/>
            <a:ext cx="3185160" cy="434760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Report Result</a:t>
            </a:r>
            <a:endParaRPr kumimoji="1" lang="ko-Kore-KR" altLang="en-US" sz="16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26D2E673-E9ED-9163-5ABF-6FC70CC1B092}"/>
              </a:ext>
            </a:extLst>
          </p:cNvPr>
          <p:cNvSpPr/>
          <p:nvPr/>
        </p:nvSpPr>
        <p:spPr>
          <a:xfrm>
            <a:off x="3360462" y="3442010"/>
            <a:ext cx="703523" cy="484632"/>
          </a:xfrm>
          <a:prstGeom prst="rightArrow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5E1910CB-75F6-B9BE-F00F-76ED39C1D896}"/>
              </a:ext>
            </a:extLst>
          </p:cNvPr>
          <p:cNvSpPr/>
          <p:nvPr/>
        </p:nvSpPr>
        <p:spPr>
          <a:xfrm>
            <a:off x="8128015" y="3442010"/>
            <a:ext cx="703523" cy="484632"/>
          </a:xfrm>
          <a:prstGeom prst="rightArrow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C5AD33-4C34-0292-CF0D-F95A2B44663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270493" y="1941232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2962B8-BEA9-9CD5-E356-255194F70D75}"/>
              </a:ext>
            </a:extLst>
          </p:cNvPr>
          <p:cNvCxnSpPr>
            <a:cxnSpLocks/>
          </p:cNvCxnSpPr>
          <p:nvPr/>
        </p:nvCxnSpPr>
        <p:spPr>
          <a:xfrm>
            <a:off x="6921487" y="1938262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A53A08-027F-10BC-EB04-AA6BAAD3F1B2}"/>
              </a:ext>
            </a:extLst>
          </p:cNvPr>
          <p:cNvCxnSpPr>
            <a:cxnSpLocks/>
          </p:cNvCxnSpPr>
          <p:nvPr/>
        </p:nvCxnSpPr>
        <p:spPr>
          <a:xfrm>
            <a:off x="5265420" y="2989403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35B229-87B8-D9D0-8BFF-535E2ED1BDA7}"/>
              </a:ext>
            </a:extLst>
          </p:cNvPr>
          <p:cNvCxnSpPr>
            <a:cxnSpLocks/>
          </p:cNvCxnSpPr>
          <p:nvPr/>
        </p:nvCxnSpPr>
        <p:spPr>
          <a:xfrm>
            <a:off x="6916414" y="2986433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ED6C50-7975-3468-1304-20182573612A}"/>
              </a:ext>
            </a:extLst>
          </p:cNvPr>
          <p:cNvCxnSpPr>
            <a:cxnSpLocks/>
          </p:cNvCxnSpPr>
          <p:nvPr/>
        </p:nvCxnSpPr>
        <p:spPr>
          <a:xfrm>
            <a:off x="5265420" y="4033344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AE14C5-2C12-64B6-66BB-21412B279FD2}"/>
              </a:ext>
            </a:extLst>
          </p:cNvPr>
          <p:cNvCxnSpPr>
            <a:cxnSpLocks/>
          </p:cNvCxnSpPr>
          <p:nvPr/>
        </p:nvCxnSpPr>
        <p:spPr>
          <a:xfrm>
            <a:off x="6916414" y="4030374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C4E7F1-C641-8AA1-114D-135CD361B31E}"/>
              </a:ext>
            </a:extLst>
          </p:cNvPr>
          <p:cNvCxnSpPr>
            <a:cxnSpLocks/>
          </p:cNvCxnSpPr>
          <p:nvPr/>
        </p:nvCxnSpPr>
        <p:spPr>
          <a:xfrm>
            <a:off x="5265420" y="5077285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38F367A-489B-3200-942C-E3469A6AA832}"/>
              </a:ext>
            </a:extLst>
          </p:cNvPr>
          <p:cNvCxnSpPr>
            <a:cxnSpLocks/>
          </p:cNvCxnSpPr>
          <p:nvPr/>
        </p:nvCxnSpPr>
        <p:spPr>
          <a:xfrm>
            <a:off x="6916414" y="5074315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11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Serial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/>
              <p:nvPr/>
            </p:nvSpPr>
            <p:spPr>
              <a:xfrm>
                <a:off x="7121238" y="990886"/>
                <a:ext cx="1697708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8" y="990886"/>
                <a:ext cx="1697708" cy="614335"/>
              </a:xfrm>
              <a:prstGeom prst="rect">
                <a:avLst/>
              </a:prstGeom>
              <a:blipFill>
                <a:blip r:embed="rId2"/>
                <a:stretch>
                  <a:fillRect l="-741" b="-122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/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-&gt;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멀리 있는 점도 같은 그룹으로 분류할 수 있음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-&gt;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데이터 간 거리가 조금만 멀어지면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Affinity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값이 급격히 낮아짐</a:t>
                </a:r>
                <a:endParaRPr kumimoji="1" lang="ko-Kore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blipFill>
                <a:blip r:embed="rId3"/>
                <a:stretch>
                  <a:fillRect l="-473"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/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/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98D83B-448C-5537-7AFC-42A8B6ACF326}"/>
              </a:ext>
            </a:extLst>
          </p:cNvPr>
          <p:cNvCxnSpPr>
            <a:cxnSpLocks/>
          </p:cNvCxnSpPr>
          <p:nvPr/>
        </p:nvCxnSpPr>
        <p:spPr>
          <a:xfrm flipV="1">
            <a:off x="4750658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4C31A9CD-34AA-B553-B33C-12743B75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78" y="3792153"/>
            <a:ext cx="2146715" cy="163305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050095-2CF9-210F-CFF3-56A54ED77FAA}"/>
              </a:ext>
            </a:extLst>
          </p:cNvPr>
          <p:cNvCxnSpPr>
            <a:cxnSpLocks/>
          </p:cNvCxnSpPr>
          <p:nvPr/>
        </p:nvCxnSpPr>
        <p:spPr>
          <a:xfrm flipV="1">
            <a:off x="3159827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95A15C-F460-7833-F533-4FB43229FF4A}"/>
              </a:ext>
            </a:extLst>
          </p:cNvPr>
          <p:cNvSpPr/>
          <p:nvPr/>
        </p:nvSpPr>
        <p:spPr>
          <a:xfrm>
            <a:off x="3852742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번째로 멀리 떨어진</a:t>
            </a:r>
            <a:b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점과의 거리를 사용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11EA32-804B-6BEF-DDA8-DC7A3A12B06E}"/>
              </a:ext>
            </a:extLst>
          </p:cNvPr>
          <p:cNvCxnSpPr>
            <a:cxnSpLocks/>
          </p:cNvCxnSpPr>
          <p:nvPr/>
        </p:nvCxnSpPr>
        <p:spPr>
          <a:xfrm flipV="1">
            <a:off x="6114796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549222D-96BB-CE6F-1016-4F7D16848670}"/>
              </a:ext>
            </a:extLst>
          </p:cNvPr>
          <p:cNvSpPr/>
          <p:nvPr/>
        </p:nvSpPr>
        <p:spPr>
          <a:xfrm>
            <a:off x="6807711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</a:p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Algorithm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0E252361-DB73-4395-0AFE-CC58A0B47864}"/>
              </a:ext>
            </a:extLst>
          </p:cNvPr>
          <p:cNvCxnSpPr>
            <a:cxnSpLocks/>
            <a:stCxn id="37" idx="0"/>
            <a:endCxn id="21" idx="2"/>
          </p:cNvCxnSpPr>
          <p:nvPr/>
        </p:nvCxnSpPr>
        <p:spPr>
          <a:xfrm rot="16200000" flipV="1">
            <a:off x="6850455" y="2868338"/>
            <a:ext cx="769532" cy="13902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623AAAE-75C3-B040-51FC-2271EE3E623F}"/>
              </a:ext>
            </a:extLst>
          </p:cNvPr>
          <p:cNvSpPr/>
          <p:nvPr/>
        </p:nvSpPr>
        <p:spPr>
          <a:xfrm>
            <a:off x="8332490" y="1888460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B042A2-D09C-5C27-BC36-B7F6968EBFC8}"/>
              </a:ext>
            </a:extLst>
          </p:cNvPr>
          <p:cNvCxnSpPr>
            <a:cxnSpLocks/>
          </p:cNvCxnSpPr>
          <p:nvPr/>
        </p:nvCxnSpPr>
        <p:spPr>
          <a:xfrm flipV="1">
            <a:off x="7665667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5113928-7963-76F3-633C-18D64231EE13}"/>
              </a:ext>
            </a:extLst>
          </p:cNvPr>
          <p:cNvCxnSpPr>
            <a:cxnSpLocks/>
          </p:cNvCxnSpPr>
          <p:nvPr/>
        </p:nvCxnSpPr>
        <p:spPr>
          <a:xfrm>
            <a:off x="7970092" y="1739348"/>
            <a:ext cx="0" cy="79422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2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12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/>
              <p:nvPr/>
            </p:nvSpPr>
            <p:spPr>
              <a:xfrm>
                <a:off x="7121238" y="990886"/>
                <a:ext cx="1697708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8" y="990886"/>
                <a:ext cx="1697708" cy="614335"/>
              </a:xfrm>
              <a:prstGeom prst="rect">
                <a:avLst/>
              </a:prstGeom>
              <a:blipFill>
                <a:blip r:embed="rId2"/>
                <a:stretch>
                  <a:fillRect l="-741" b="-122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/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-&gt;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멀리 있는 점도 같은 그룹으로 분류할 수 있음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-&gt;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데이터 간 거리가 조금만 멀어지면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Affinity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값이 급격히 낮아짐</a:t>
                </a:r>
                <a:endParaRPr kumimoji="1" lang="ko-Kore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blipFill>
                <a:blip r:embed="rId3"/>
                <a:stretch>
                  <a:fillRect l="-473"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/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b="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/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98D83B-448C-5537-7AFC-42A8B6ACF326}"/>
              </a:ext>
            </a:extLst>
          </p:cNvPr>
          <p:cNvCxnSpPr>
            <a:cxnSpLocks/>
          </p:cNvCxnSpPr>
          <p:nvPr/>
        </p:nvCxnSpPr>
        <p:spPr>
          <a:xfrm flipV="1">
            <a:off x="4750658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4C31A9CD-34AA-B553-B33C-12743B75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78" y="3792153"/>
            <a:ext cx="2146715" cy="163305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050095-2CF9-210F-CFF3-56A54ED77FAA}"/>
              </a:ext>
            </a:extLst>
          </p:cNvPr>
          <p:cNvCxnSpPr>
            <a:cxnSpLocks/>
          </p:cNvCxnSpPr>
          <p:nvPr/>
        </p:nvCxnSpPr>
        <p:spPr>
          <a:xfrm flipV="1">
            <a:off x="3159827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95A15C-F460-7833-F533-4FB43229FF4A}"/>
              </a:ext>
            </a:extLst>
          </p:cNvPr>
          <p:cNvSpPr/>
          <p:nvPr/>
        </p:nvSpPr>
        <p:spPr>
          <a:xfrm>
            <a:off x="3852742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번째로 멀리 떨어진</a:t>
            </a:r>
            <a:b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점과의 거리를 사용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11EA32-804B-6BEF-DDA8-DC7A3A12B06E}"/>
              </a:ext>
            </a:extLst>
          </p:cNvPr>
          <p:cNvCxnSpPr>
            <a:cxnSpLocks/>
          </p:cNvCxnSpPr>
          <p:nvPr/>
        </p:nvCxnSpPr>
        <p:spPr>
          <a:xfrm flipV="1">
            <a:off x="6114796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549222D-96BB-CE6F-1016-4F7D16848670}"/>
              </a:ext>
            </a:extLst>
          </p:cNvPr>
          <p:cNvSpPr/>
          <p:nvPr/>
        </p:nvSpPr>
        <p:spPr>
          <a:xfrm>
            <a:off x="6807711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</a:p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Algorithm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0E252361-DB73-4395-0AFE-CC58A0B47864}"/>
              </a:ext>
            </a:extLst>
          </p:cNvPr>
          <p:cNvCxnSpPr>
            <a:cxnSpLocks/>
            <a:stCxn id="37" idx="0"/>
            <a:endCxn id="21" idx="2"/>
          </p:cNvCxnSpPr>
          <p:nvPr/>
        </p:nvCxnSpPr>
        <p:spPr>
          <a:xfrm rot="16200000" flipV="1">
            <a:off x="6850455" y="2868338"/>
            <a:ext cx="769532" cy="13902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623AAAE-75C3-B040-51FC-2271EE3E623F}"/>
              </a:ext>
            </a:extLst>
          </p:cNvPr>
          <p:cNvSpPr/>
          <p:nvPr/>
        </p:nvSpPr>
        <p:spPr>
          <a:xfrm>
            <a:off x="8332490" y="1888460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B042A2-D09C-5C27-BC36-B7F6968EBFC8}"/>
              </a:ext>
            </a:extLst>
          </p:cNvPr>
          <p:cNvCxnSpPr>
            <a:cxnSpLocks/>
          </p:cNvCxnSpPr>
          <p:nvPr/>
        </p:nvCxnSpPr>
        <p:spPr>
          <a:xfrm flipV="1">
            <a:off x="7665667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5113928-7963-76F3-633C-18D64231EE13}"/>
              </a:ext>
            </a:extLst>
          </p:cNvPr>
          <p:cNvCxnSpPr>
            <a:cxnSpLocks/>
          </p:cNvCxnSpPr>
          <p:nvPr/>
        </p:nvCxnSpPr>
        <p:spPr>
          <a:xfrm>
            <a:off x="7970092" y="1739348"/>
            <a:ext cx="0" cy="79422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7627C46-0271-E3EB-B71D-D744ED727DEC}"/>
              </a:ext>
            </a:extLst>
          </p:cNvPr>
          <p:cNvSpPr/>
          <p:nvPr/>
        </p:nvSpPr>
        <p:spPr>
          <a:xfrm>
            <a:off x="2411539" y="1794594"/>
            <a:ext cx="5354347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BAFC2EA-EFBC-ACA4-F0B1-3440E63100B5}"/>
              </a:ext>
            </a:extLst>
          </p:cNvPr>
          <p:cNvSpPr/>
          <p:nvPr/>
        </p:nvSpPr>
        <p:spPr>
          <a:xfrm>
            <a:off x="8153414" y="1794594"/>
            <a:ext cx="2597529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BA97B-158A-6AC8-8907-F65AD8F9BBB5}"/>
              </a:ext>
            </a:extLst>
          </p:cNvPr>
          <p:cNvSpPr txBox="1"/>
          <p:nvPr/>
        </p:nvSpPr>
        <p:spPr>
          <a:xfrm>
            <a:off x="2539927" y="142052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EDD5F-255D-9C53-EE72-E317E9A308D4}"/>
              </a:ext>
            </a:extLst>
          </p:cNvPr>
          <p:cNvSpPr txBox="1"/>
          <p:nvPr/>
        </p:nvSpPr>
        <p:spPr>
          <a:xfrm>
            <a:off x="8219852" y="14157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3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13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전략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Quick Selection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0BEA4-1D57-AE40-0B7B-C40F47AA1E0C}"/>
              </a:ext>
            </a:extLst>
          </p:cNvPr>
          <p:cNvSpPr txBox="1"/>
          <p:nvPr/>
        </p:nvSpPr>
        <p:spPr>
          <a:xfrm>
            <a:off x="1648308" y="1341784"/>
            <a:ext cx="889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기준 값보다 작은 값을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pivot_left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큰 값을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pivot_right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배열에 저장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메모리 절약을 위해 해당 배열은 재사용 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4AB42-752D-54A0-00D7-C2C030C287E5}"/>
              </a:ext>
            </a:extLst>
          </p:cNvPr>
          <p:cNvSpPr txBox="1"/>
          <p:nvPr/>
        </p:nvSpPr>
        <p:spPr>
          <a:xfrm>
            <a:off x="3078187" y="2453086"/>
            <a:ext cx="6035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알고리즘에는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배열을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스레드별로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생성 및 관리하여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스레드가 동시에 같은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접근하는 것을 방지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8A3B837-ED96-7A69-E155-7DA7EC81261C}"/>
              </a:ext>
            </a:extLst>
          </p:cNvPr>
          <p:cNvCxnSpPr>
            <a:cxnSpLocks/>
          </p:cNvCxnSpPr>
          <p:nvPr/>
        </p:nvCxnSpPr>
        <p:spPr>
          <a:xfrm>
            <a:off x="6096001" y="2034622"/>
            <a:ext cx="0" cy="3474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136637-5A23-0EB4-DF0F-5AD9CE83DF3B}"/>
              </a:ext>
            </a:extLst>
          </p:cNvPr>
          <p:cNvSpPr/>
          <p:nvPr/>
        </p:nvSpPr>
        <p:spPr>
          <a:xfrm>
            <a:off x="725556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FFEBB-127E-9902-E920-673A89C12E6C}"/>
              </a:ext>
            </a:extLst>
          </p:cNvPr>
          <p:cNvSpPr/>
          <p:nvPr/>
        </p:nvSpPr>
        <p:spPr>
          <a:xfrm>
            <a:off x="1193574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39637-00DE-2205-FB9F-E2FD8634EB84}"/>
              </a:ext>
            </a:extLst>
          </p:cNvPr>
          <p:cNvSpPr/>
          <p:nvPr/>
        </p:nvSpPr>
        <p:spPr>
          <a:xfrm>
            <a:off x="1661592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3E3036-92F9-5344-6029-4F33DEBEC6BD}"/>
              </a:ext>
            </a:extLst>
          </p:cNvPr>
          <p:cNvSpPr/>
          <p:nvPr/>
        </p:nvSpPr>
        <p:spPr>
          <a:xfrm>
            <a:off x="2129610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BF7F35-F173-8303-1A22-DAF44591E085}"/>
              </a:ext>
            </a:extLst>
          </p:cNvPr>
          <p:cNvSpPr/>
          <p:nvPr/>
        </p:nvSpPr>
        <p:spPr>
          <a:xfrm>
            <a:off x="2597628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5D9C3-729C-7D17-F447-857805BB7DEB}"/>
              </a:ext>
            </a:extLst>
          </p:cNvPr>
          <p:cNvSpPr txBox="1"/>
          <p:nvPr/>
        </p:nvSpPr>
        <p:spPr>
          <a:xfrm>
            <a:off x="3065646" y="36064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C25264-1074-E300-1FF6-2F2D5BDBCA80}"/>
              </a:ext>
            </a:extLst>
          </p:cNvPr>
          <p:cNvSpPr/>
          <p:nvPr/>
        </p:nvSpPr>
        <p:spPr>
          <a:xfrm>
            <a:off x="725556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04DA70-49B3-FCEA-9761-B338C736D259}"/>
              </a:ext>
            </a:extLst>
          </p:cNvPr>
          <p:cNvSpPr/>
          <p:nvPr/>
        </p:nvSpPr>
        <p:spPr>
          <a:xfrm>
            <a:off x="1193574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569CEB-C641-62A5-180D-D2135E73B58F}"/>
              </a:ext>
            </a:extLst>
          </p:cNvPr>
          <p:cNvSpPr/>
          <p:nvPr/>
        </p:nvSpPr>
        <p:spPr>
          <a:xfrm>
            <a:off x="1661592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2BAA93-893E-2C67-C504-88E44BF8D9EB}"/>
              </a:ext>
            </a:extLst>
          </p:cNvPr>
          <p:cNvSpPr/>
          <p:nvPr/>
        </p:nvSpPr>
        <p:spPr>
          <a:xfrm>
            <a:off x="2129610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EF8DAB-AD90-3417-8A98-79E1ED8768B9}"/>
              </a:ext>
            </a:extLst>
          </p:cNvPr>
          <p:cNvSpPr/>
          <p:nvPr/>
        </p:nvSpPr>
        <p:spPr>
          <a:xfrm>
            <a:off x="2597628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1D82CA-F9DB-3B3C-210B-2542EAF57F5E}"/>
              </a:ext>
            </a:extLst>
          </p:cNvPr>
          <p:cNvSpPr txBox="1"/>
          <p:nvPr/>
        </p:nvSpPr>
        <p:spPr>
          <a:xfrm>
            <a:off x="3065646" y="418379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D14938-3AF9-BA14-62AB-CF515F02989C}"/>
              </a:ext>
            </a:extLst>
          </p:cNvPr>
          <p:cNvSpPr/>
          <p:nvPr/>
        </p:nvSpPr>
        <p:spPr>
          <a:xfrm>
            <a:off x="9126354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12A1C2-76AD-0A95-685C-871EB9B5A080}"/>
              </a:ext>
            </a:extLst>
          </p:cNvPr>
          <p:cNvSpPr/>
          <p:nvPr/>
        </p:nvSpPr>
        <p:spPr>
          <a:xfrm>
            <a:off x="9594372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CE7528-1D5C-786D-6868-80B7071F02DF}"/>
              </a:ext>
            </a:extLst>
          </p:cNvPr>
          <p:cNvSpPr/>
          <p:nvPr/>
        </p:nvSpPr>
        <p:spPr>
          <a:xfrm>
            <a:off x="10062390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E132D5-A8CA-4E2F-3E19-362DBFB1D314}"/>
              </a:ext>
            </a:extLst>
          </p:cNvPr>
          <p:cNvSpPr/>
          <p:nvPr/>
        </p:nvSpPr>
        <p:spPr>
          <a:xfrm>
            <a:off x="10530408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2E12EF-9AD2-1554-0CDB-910EBBD404B2}"/>
              </a:ext>
            </a:extLst>
          </p:cNvPr>
          <p:cNvSpPr/>
          <p:nvPr/>
        </p:nvSpPr>
        <p:spPr>
          <a:xfrm>
            <a:off x="10998426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8BD552-9B03-5326-9279-441C4BCEEB0A}"/>
              </a:ext>
            </a:extLst>
          </p:cNvPr>
          <p:cNvSpPr txBox="1"/>
          <p:nvPr/>
        </p:nvSpPr>
        <p:spPr>
          <a:xfrm>
            <a:off x="6633364" y="360646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0)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D25F85-B95B-2338-8B4B-9BADC953B07A}"/>
              </a:ext>
            </a:extLst>
          </p:cNvPr>
          <p:cNvSpPr/>
          <p:nvPr/>
        </p:nvSpPr>
        <p:spPr>
          <a:xfrm>
            <a:off x="9126354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E4FF3F-B433-9666-CB30-BF7DCE11491F}"/>
              </a:ext>
            </a:extLst>
          </p:cNvPr>
          <p:cNvSpPr/>
          <p:nvPr/>
        </p:nvSpPr>
        <p:spPr>
          <a:xfrm>
            <a:off x="9594372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6B333-B9F4-C038-38D2-3A7DFE6152D1}"/>
              </a:ext>
            </a:extLst>
          </p:cNvPr>
          <p:cNvSpPr/>
          <p:nvPr/>
        </p:nvSpPr>
        <p:spPr>
          <a:xfrm>
            <a:off x="10062390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1877C2-6686-D369-CC35-706D5E244CE2}"/>
              </a:ext>
            </a:extLst>
          </p:cNvPr>
          <p:cNvSpPr/>
          <p:nvPr/>
        </p:nvSpPr>
        <p:spPr>
          <a:xfrm>
            <a:off x="10530408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C4451-B330-42F9-3BA6-A6C71703A770}"/>
              </a:ext>
            </a:extLst>
          </p:cNvPr>
          <p:cNvSpPr/>
          <p:nvPr/>
        </p:nvSpPr>
        <p:spPr>
          <a:xfrm>
            <a:off x="10998426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9AC0E-48E3-CD74-A6A5-A202E17986B4}"/>
              </a:ext>
            </a:extLst>
          </p:cNvPr>
          <p:cNvSpPr txBox="1"/>
          <p:nvPr/>
        </p:nvSpPr>
        <p:spPr>
          <a:xfrm>
            <a:off x="6517949" y="4183797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0)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FABBA5-68F8-464C-3CA1-D5F4F864B6C2}"/>
              </a:ext>
            </a:extLst>
          </p:cNvPr>
          <p:cNvSpPr/>
          <p:nvPr/>
        </p:nvSpPr>
        <p:spPr>
          <a:xfrm>
            <a:off x="9126354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1589D7-9EE2-1D2C-7B7B-7CC53B4B3E0F}"/>
              </a:ext>
            </a:extLst>
          </p:cNvPr>
          <p:cNvSpPr/>
          <p:nvPr/>
        </p:nvSpPr>
        <p:spPr>
          <a:xfrm>
            <a:off x="9594372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04F870-57D2-5C2D-4DC8-EA01F2E222DD}"/>
              </a:ext>
            </a:extLst>
          </p:cNvPr>
          <p:cNvSpPr/>
          <p:nvPr/>
        </p:nvSpPr>
        <p:spPr>
          <a:xfrm>
            <a:off x="10062390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B27C80-33E7-A9C6-6FC2-A5FE8DE295EE}"/>
              </a:ext>
            </a:extLst>
          </p:cNvPr>
          <p:cNvSpPr/>
          <p:nvPr/>
        </p:nvSpPr>
        <p:spPr>
          <a:xfrm>
            <a:off x="10530408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9DC95BF-2E2A-CC03-8EB9-1F2B8F5A5268}"/>
              </a:ext>
            </a:extLst>
          </p:cNvPr>
          <p:cNvSpPr/>
          <p:nvPr/>
        </p:nvSpPr>
        <p:spPr>
          <a:xfrm>
            <a:off x="10998426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725DAB-71D9-5B4E-7EF7-D83D9ED3EAE6}"/>
              </a:ext>
            </a:extLst>
          </p:cNvPr>
          <p:cNvSpPr txBox="1"/>
          <p:nvPr/>
        </p:nvSpPr>
        <p:spPr>
          <a:xfrm>
            <a:off x="6633364" y="48752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1)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950DC0-5BE5-D63D-09BA-D852B7B18BA5}"/>
              </a:ext>
            </a:extLst>
          </p:cNvPr>
          <p:cNvSpPr/>
          <p:nvPr/>
        </p:nvSpPr>
        <p:spPr>
          <a:xfrm>
            <a:off x="9126354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9084CA-5CFC-C096-439F-724833969D42}"/>
              </a:ext>
            </a:extLst>
          </p:cNvPr>
          <p:cNvSpPr/>
          <p:nvPr/>
        </p:nvSpPr>
        <p:spPr>
          <a:xfrm>
            <a:off x="9594372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CA7DC1-42E4-72CE-E67D-7004A4057B94}"/>
              </a:ext>
            </a:extLst>
          </p:cNvPr>
          <p:cNvSpPr/>
          <p:nvPr/>
        </p:nvSpPr>
        <p:spPr>
          <a:xfrm>
            <a:off x="10062390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FD07C00-2BC1-3293-2783-ABC4181A8F07}"/>
              </a:ext>
            </a:extLst>
          </p:cNvPr>
          <p:cNvSpPr/>
          <p:nvPr/>
        </p:nvSpPr>
        <p:spPr>
          <a:xfrm>
            <a:off x="10530408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E910C5-6EEF-ACC3-7EBC-8529F8E35A64}"/>
              </a:ext>
            </a:extLst>
          </p:cNvPr>
          <p:cNvSpPr/>
          <p:nvPr/>
        </p:nvSpPr>
        <p:spPr>
          <a:xfrm>
            <a:off x="10998426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8D9751-7671-D77E-4960-CA8DD545BA03}"/>
              </a:ext>
            </a:extLst>
          </p:cNvPr>
          <p:cNvSpPr txBox="1"/>
          <p:nvPr/>
        </p:nvSpPr>
        <p:spPr>
          <a:xfrm>
            <a:off x="6517949" y="5452632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1)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2DF3EF-AB84-4885-1CE1-B096AD631EA6}"/>
              </a:ext>
            </a:extLst>
          </p:cNvPr>
          <p:cNvSpPr txBox="1"/>
          <p:nvPr/>
        </p:nvSpPr>
        <p:spPr>
          <a:xfrm>
            <a:off x="8976857" y="6010636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kumimoji="1" lang="ko-Kore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0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14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결과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(5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회 측정 평균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B6679E7-59A9-BDFF-6D80-8EE825D7FA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520941"/>
              </p:ext>
            </p:extLst>
          </p:nvPr>
        </p:nvGraphicFramePr>
        <p:xfrm>
          <a:off x="2033504" y="1211046"/>
          <a:ext cx="8124992" cy="49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C8B7632-ED54-AA0F-FBC0-34539BE5E26C}"/>
              </a:ext>
            </a:extLst>
          </p:cNvPr>
          <p:cNvCxnSpPr>
            <a:cxnSpLocks/>
          </p:cNvCxnSpPr>
          <p:nvPr/>
        </p:nvCxnSpPr>
        <p:spPr>
          <a:xfrm>
            <a:off x="3276153" y="2410507"/>
            <a:ext cx="5963712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04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15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Serial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B1759-D8FE-D5B9-1F3C-DE4DE820B6DE}"/>
              </a:ext>
            </a:extLst>
          </p:cNvPr>
          <p:cNvSpPr txBox="1"/>
          <p:nvPr/>
        </p:nvSpPr>
        <p:spPr>
          <a:xfrm>
            <a:off x="2796663" y="3159612"/>
            <a:ext cx="659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대각행렬이기 때문에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중복 거리 및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Value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계산을 하지 않음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616D3-5CAE-CE21-0715-09F0F806B5D1}"/>
              </a:ext>
            </a:extLst>
          </p:cNvPr>
          <p:cNvGrpSpPr/>
          <p:nvPr/>
        </p:nvGrpSpPr>
        <p:grpSpPr>
          <a:xfrm>
            <a:off x="4618672" y="1229749"/>
            <a:ext cx="2954655" cy="1509123"/>
            <a:chOff x="5957374" y="1353060"/>
            <a:chExt cx="2954655" cy="15091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634EF7-2232-7F80-2BEE-42C3AC251778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</a:p>
            <a:p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0.79</a:t>
              </a:r>
            </a:p>
            <a:p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</a:p>
            <a:p>
              <a:r>
                <a:rPr kumimoji="1" lang="en-US" altLang="ko-Kore-KR" strike="sngStrike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</a:p>
            <a:p>
              <a:r>
                <a:rPr kumimoji="1" lang="en-US" altLang="ko-Kore-KR" strike="sngStrike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2C43BCA0-AEBC-0D79-5CF9-EC102D520E02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/>
              <p:nvPr/>
            </p:nvSpPr>
            <p:spPr>
              <a:xfrm>
                <a:off x="304431" y="4089859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1" y="4089859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2"/>
                <a:stretch>
                  <a:fillRect b="-4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/>
              <p:nvPr/>
            </p:nvSpPr>
            <p:spPr>
              <a:xfrm>
                <a:off x="5146301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01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/>
              <p:nvPr/>
            </p:nvSpPr>
            <p:spPr>
              <a:xfrm>
                <a:off x="7567236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Affinity Value</a:t>
                </a:r>
                <a:b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en-US" altLang="ko-KR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36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/>
              <p:nvPr/>
            </p:nvSpPr>
            <p:spPr>
              <a:xfrm>
                <a:off x="2725366" y="4083079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366" y="4083079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/>
              <p:nvPr/>
            </p:nvSpPr>
            <p:spPr>
              <a:xfrm>
                <a:off x="9988172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968607-EE40-280F-DB37-893D7D234919}"/>
              </a:ext>
            </a:extLst>
          </p:cNvPr>
          <p:cNvCxnSpPr>
            <a:cxnSpLocks/>
            <a:stCxn id="28" idx="3"/>
            <a:endCxn id="14" idx="1"/>
          </p:cNvCxnSpPr>
          <p:nvPr/>
        </p:nvCxnSpPr>
        <p:spPr>
          <a:xfrm>
            <a:off x="4624762" y="4728193"/>
            <a:ext cx="521539" cy="677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BA3AD-635B-A782-50CB-7154BF0064D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045697" y="4734971"/>
            <a:ext cx="52153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EF54896-DD8A-9B24-B67F-7486CB477B9A}"/>
              </a:ext>
            </a:extLst>
          </p:cNvPr>
          <p:cNvSpPr txBox="1"/>
          <p:nvPr/>
        </p:nvSpPr>
        <p:spPr>
          <a:xfrm>
            <a:off x="2297723" y="45435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9FB3CF-F4D8-C62B-3BC9-C07E20AC1887}"/>
              </a:ext>
            </a:extLst>
          </p:cNvPr>
          <p:cNvSpPr txBox="1"/>
          <p:nvPr/>
        </p:nvSpPr>
        <p:spPr>
          <a:xfrm>
            <a:off x="9560529" y="45435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78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16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B1759-D8FE-D5B9-1F3C-DE4DE820B6DE}"/>
              </a:ext>
            </a:extLst>
          </p:cNvPr>
          <p:cNvSpPr txBox="1"/>
          <p:nvPr/>
        </p:nvSpPr>
        <p:spPr>
          <a:xfrm>
            <a:off x="1160206" y="2946935"/>
            <a:ext cx="98715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Serial V2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두 점 사이의 거리를 구하며 나머지 공간을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채워넣을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수 있지만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V2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여러 스레드가 여러 행을 동시에 접근하기 때문에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점 사이 거리를 모두 구한 뒤 나머지 공간을 </a:t>
            </a:r>
            <a:r>
              <a:rPr kumimoji="1"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채워넣는다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(Affinity Value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구할 때도 동일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616D3-5CAE-CE21-0715-09F0F806B5D1}"/>
              </a:ext>
            </a:extLst>
          </p:cNvPr>
          <p:cNvGrpSpPr/>
          <p:nvPr/>
        </p:nvGrpSpPr>
        <p:grpSpPr>
          <a:xfrm>
            <a:off x="4618672" y="1229749"/>
            <a:ext cx="2954655" cy="1509123"/>
            <a:chOff x="5957374" y="1353060"/>
            <a:chExt cx="2954655" cy="15091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634EF7-2232-7F80-2BEE-42C3AC251778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</a:p>
            <a:p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0.79</a:t>
              </a:r>
            </a:p>
            <a:p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</a:p>
            <a:p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</a:p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2C43BCA0-AEBC-0D79-5CF9-EC102D520E02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/>
              <p:nvPr/>
            </p:nvSpPr>
            <p:spPr>
              <a:xfrm>
                <a:off x="304431" y="4652816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1" y="4652816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3"/>
                <a:stretch>
                  <a:fillRect b="-38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/>
              <p:nvPr/>
            </p:nvSpPr>
            <p:spPr>
              <a:xfrm>
                <a:off x="5146301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01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/>
              <p:nvPr/>
            </p:nvSpPr>
            <p:spPr>
              <a:xfrm>
                <a:off x="7567236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Affinity Value</a:t>
                </a:r>
                <a:b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en-US" altLang="ko-KR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36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/>
              <p:nvPr/>
            </p:nvSpPr>
            <p:spPr>
              <a:xfrm>
                <a:off x="2725366" y="4646036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366" y="4646036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/>
              <p:nvPr/>
            </p:nvSpPr>
            <p:spPr>
              <a:xfrm>
                <a:off x="9988172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C6D219-BE68-4BD3-CEEF-3C0F0F052122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2203827" y="5291150"/>
            <a:ext cx="521539" cy="67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968607-EE40-280F-DB37-893D7D234919}"/>
              </a:ext>
            </a:extLst>
          </p:cNvPr>
          <p:cNvCxnSpPr>
            <a:cxnSpLocks/>
            <a:stCxn id="28" idx="3"/>
            <a:endCxn id="14" idx="1"/>
          </p:cNvCxnSpPr>
          <p:nvPr/>
        </p:nvCxnSpPr>
        <p:spPr>
          <a:xfrm>
            <a:off x="4624762" y="5291150"/>
            <a:ext cx="521539" cy="677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BA3AD-635B-A782-50CB-7154BF0064D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045697" y="5297928"/>
            <a:ext cx="52153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D50AD39-6E80-0BAC-6DB7-68EEB38D23C3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9466632" y="5297928"/>
            <a:ext cx="52154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2D89D30-B9EF-F515-6015-A112D69C40C8}"/>
              </a:ext>
            </a:extLst>
          </p:cNvPr>
          <p:cNvSpPr/>
          <p:nvPr/>
        </p:nvSpPr>
        <p:spPr>
          <a:xfrm>
            <a:off x="191024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A3EBC-C725-B21A-AF0E-B287F6D11EC8}"/>
              </a:ext>
            </a:extLst>
          </p:cNvPr>
          <p:cNvSpPr txBox="1"/>
          <p:nvPr/>
        </p:nvSpPr>
        <p:spPr>
          <a:xfrm>
            <a:off x="191024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5786681-7ED6-C168-99F5-70B807920F65}"/>
              </a:ext>
            </a:extLst>
          </p:cNvPr>
          <p:cNvSpPr/>
          <p:nvPr/>
        </p:nvSpPr>
        <p:spPr>
          <a:xfrm>
            <a:off x="2611959" y="4563124"/>
            <a:ext cx="4547145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2F2CD58-0020-84A4-FD39-09F8C9B7F350}"/>
              </a:ext>
            </a:extLst>
          </p:cNvPr>
          <p:cNvSpPr/>
          <p:nvPr/>
        </p:nvSpPr>
        <p:spPr>
          <a:xfrm>
            <a:off x="7453829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3E4E4A6-3D9E-88CE-F214-D36CEB8CA77D}"/>
              </a:ext>
            </a:extLst>
          </p:cNvPr>
          <p:cNvSpPr/>
          <p:nvPr/>
        </p:nvSpPr>
        <p:spPr>
          <a:xfrm>
            <a:off x="9874765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9DC0E-7FA0-144C-94C2-4367FE5F6E01}"/>
              </a:ext>
            </a:extLst>
          </p:cNvPr>
          <p:cNvSpPr txBox="1"/>
          <p:nvPr/>
        </p:nvSpPr>
        <p:spPr>
          <a:xfrm>
            <a:off x="2611959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19993-3811-D364-7630-814D83735282}"/>
              </a:ext>
            </a:extLst>
          </p:cNvPr>
          <p:cNvSpPr txBox="1"/>
          <p:nvPr/>
        </p:nvSpPr>
        <p:spPr>
          <a:xfrm>
            <a:off x="7453829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3AC0B-7976-09B3-345C-009211037A9F}"/>
              </a:ext>
            </a:extLst>
          </p:cNvPr>
          <p:cNvSpPr txBox="1"/>
          <p:nvPr/>
        </p:nvSpPr>
        <p:spPr>
          <a:xfrm>
            <a:off x="9874764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05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17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결과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(5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회 측정 평균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CD29AB66-3FFF-D64E-AFC8-5D388A1DC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786738"/>
              </p:ext>
            </p:extLst>
          </p:nvPr>
        </p:nvGraphicFramePr>
        <p:xfrm>
          <a:off x="2179727" y="1212134"/>
          <a:ext cx="8128800" cy="49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C8B7632-ED54-AA0F-FBC0-34539BE5E26C}"/>
              </a:ext>
            </a:extLst>
          </p:cNvPr>
          <p:cNvCxnSpPr>
            <a:cxnSpLocks/>
          </p:cNvCxnSpPr>
          <p:nvPr/>
        </p:nvCxnSpPr>
        <p:spPr>
          <a:xfrm>
            <a:off x="3429000" y="2071295"/>
            <a:ext cx="6004329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2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18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/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V2 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비교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67AAD-3862-0FB0-1141-0FF9B7FB1D6B}"/>
              </a:ext>
            </a:extLst>
          </p:cNvPr>
          <p:cNvSpPr txBox="1"/>
          <p:nvPr/>
        </p:nvSpPr>
        <p:spPr>
          <a:xfrm>
            <a:off x="2786451" y="1260674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비해 </a:t>
            </a:r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Serial </a:t>
            </a:r>
            <a:r>
              <a:rPr kumimoji="1" lang="ko-KR" altLang="en-US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처리 속도가 빠르고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Parallel </a:t>
            </a:r>
            <a:r>
              <a:rPr kumimoji="1" lang="ko-KR" altLang="en-US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처리 속도가 느리다</a:t>
            </a:r>
            <a:endParaRPr kumimoji="1" lang="ko-Kore-KR" altLang="en-US" b="1" dirty="0">
              <a:solidFill>
                <a:schemeClr val="accent4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BC85D43-F318-5294-0664-B84CC322BACF}"/>
              </a:ext>
            </a:extLst>
          </p:cNvPr>
          <p:cNvSpPr/>
          <p:nvPr/>
        </p:nvSpPr>
        <p:spPr>
          <a:xfrm>
            <a:off x="1722120" y="2786845"/>
            <a:ext cx="8747760" cy="861060"/>
          </a:xfrm>
          <a:prstGeom prst="roundRect">
            <a:avLst>
              <a:gd name="adj" fmla="val 12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V2 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전략은 나머지 공간을 </a:t>
            </a:r>
            <a:r>
              <a:rPr kumimoji="1" lang="ko-KR" altLang="en-US" dirty="0" err="1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채워넣는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과정에서</a:t>
            </a:r>
            <a:b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Cache Locality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저하로 인해 처리 속도가 느려지는 것으로 추정 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AD2BEB4-4047-B643-5C5D-5087AA8B1BDD}"/>
              </a:ext>
            </a:extLst>
          </p:cNvPr>
          <p:cNvSpPr/>
          <p:nvPr/>
        </p:nvSpPr>
        <p:spPr>
          <a:xfrm rot="5400000">
            <a:off x="5740265" y="1966109"/>
            <a:ext cx="711470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BD0C02-16DE-4212-30E4-5C50591FF41D}"/>
              </a:ext>
            </a:extLst>
          </p:cNvPr>
          <p:cNvSpPr/>
          <p:nvPr/>
        </p:nvSpPr>
        <p:spPr>
          <a:xfrm>
            <a:off x="4934262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4047-DA9A-2586-F1A9-F65602CC246E}"/>
              </a:ext>
            </a:extLst>
          </p:cNvPr>
          <p:cNvSpPr/>
          <p:nvPr/>
        </p:nvSpPr>
        <p:spPr>
          <a:xfrm>
            <a:off x="5402280" y="4209121"/>
            <a:ext cx="468018" cy="4680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89EDB-ADC1-F40B-260F-5E3412793E6B}"/>
              </a:ext>
            </a:extLst>
          </p:cNvPr>
          <p:cNvSpPr/>
          <p:nvPr/>
        </p:nvSpPr>
        <p:spPr>
          <a:xfrm>
            <a:off x="5870298" y="4209121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324A8-00D2-BDE5-5B0D-1758D55933EF}"/>
              </a:ext>
            </a:extLst>
          </p:cNvPr>
          <p:cNvSpPr/>
          <p:nvPr/>
        </p:nvSpPr>
        <p:spPr>
          <a:xfrm>
            <a:off x="6338316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B8CBEE-7937-9320-037F-5680FE398069}"/>
              </a:ext>
            </a:extLst>
          </p:cNvPr>
          <p:cNvSpPr/>
          <p:nvPr/>
        </p:nvSpPr>
        <p:spPr>
          <a:xfrm>
            <a:off x="6806334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6AB10-B397-F232-8046-44EEF0402974}"/>
              </a:ext>
            </a:extLst>
          </p:cNvPr>
          <p:cNvSpPr/>
          <p:nvPr/>
        </p:nvSpPr>
        <p:spPr>
          <a:xfrm>
            <a:off x="4934262" y="4786454"/>
            <a:ext cx="468018" cy="4680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DE4B14-8FA1-9830-1F60-F1C646BE0DF8}"/>
              </a:ext>
            </a:extLst>
          </p:cNvPr>
          <p:cNvSpPr/>
          <p:nvPr/>
        </p:nvSpPr>
        <p:spPr>
          <a:xfrm>
            <a:off x="5402280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0D03F2-8579-E77D-E51B-B68B754B3E25}"/>
              </a:ext>
            </a:extLst>
          </p:cNvPr>
          <p:cNvSpPr/>
          <p:nvPr/>
        </p:nvSpPr>
        <p:spPr>
          <a:xfrm>
            <a:off x="5870298" y="4786454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9B4285-A7BC-2A68-6C29-CA13DA6F6A3D}"/>
              </a:ext>
            </a:extLst>
          </p:cNvPr>
          <p:cNvSpPr/>
          <p:nvPr/>
        </p:nvSpPr>
        <p:spPr>
          <a:xfrm>
            <a:off x="6338316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C2DD07-79AD-EEE6-F593-62253FF7533C}"/>
              </a:ext>
            </a:extLst>
          </p:cNvPr>
          <p:cNvSpPr/>
          <p:nvPr/>
        </p:nvSpPr>
        <p:spPr>
          <a:xfrm>
            <a:off x="6806334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E08D-6096-1AB8-34CD-EEC94BAF71DB}"/>
              </a:ext>
            </a:extLst>
          </p:cNvPr>
          <p:cNvSpPr txBox="1"/>
          <p:nvPr/>
        </p:nvSpPr>
        <p:spPr>
          <a:xfrm>
            <a:off x="7340588" y="425737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matrix[0]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BE930-1268-A23D-CBFF-B3739AB8F372}"/>
              </a:ext>
            </a:extLst>
          </p:cNvPr>
          <p:cNvSpPr txBox="1"/>
          <p:nvPr/>
        </p:nvSpPr>
        <p:spPr>
          <a:xfrm>
            <a:off x="7340588" y="48357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matrix[1]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32B821-BB93-3020-EF01-C726DD5ECE32}"/>
              </a:ext>
            </a:extLst>
          </p:cNvPr>
          <p:cNvSpPr/>
          <p:nvPr/>
        </p:nvSpPr>
        <p:spPr>
          <a:xfrm>
            <a:off x="4934262" y="5363317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91AD56-F6F2-DF9D-1C3C-97D94E34CE82}"/>
              </a:ext>
            </a:extLst>
          </p:cNvPr>
          <p:cNvSpPr/>
          <p:nvPr/>
        </p:nvSpPr>
        <p:spPr>
          <a:xfrm>
            <a:off x="5402280" y="5363317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C7A09E-68B3-AA16-D8E2-B2B2693A9DFC}"/>
              </a:ext>
            </a:extLst>
          </p:cNvPr>
          <p:cNvSpPr/>
          <p:nvPr/>
        </p:nvSpPr>
        <p:spPr>
          <a:xfrm>
            <a:off x="5870298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D85C07-6AB0-0A78-3F8F-D5D6EA674B76}"/>
              </a:ext>
            </a:extLst>
          </p:cNvPr>
          <p:cNvSpPr/>
          <p:nvPr/>
        </p:nvSpPr>
        <p:spPr>
          <a:xfrm>
            <a:off x="6338316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F6DE6-FEC4-B3A4-DB02-36354CE91CB1}"/>
              </a:ext>
            </a:extLst>
          </p:cNvPr>
          <p:cNvSpPr/>
          <p:nvPr/>
        </p:nvSpPr>
        <p:spPr>
          <a:xfrm>
            <a:off x="6806334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90F9C-61E4-C83F-735B-929583333230}"/>
              </a:ext>
            </a:extLst>
          </p:cNvPr>
          <p:cNvSpPr txBox="1"/>
          <p:nvPr/>
        </p:nvSpPr>
        <p:spPr>
          <a:xfrm>
            <a:off x="7340588" y="54126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matrix[2]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2A2107-437F-A758-ABA8-596F508C1F42}"/>
              </a:ext>
            </a:extLst>
          </p:cNvPr>
          <p:cNvSpPr txBox="1"/>
          <p:nvPr/>
        </p:nvSpPr>
        <p:spPr>
          <a:xfrm>
            <a:off x="5973210" y="5792698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kumimoji="1" lang="ko-Kore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9590EA-885D-0843-9166-A509147E3826}"/>
              </a:ext>
            </a:extLst>
          </p:cNvPr>
          <p:cNvSpPr/>
          <p:nvPr/>
        </p:nvSpPr>
        <p:spPr>
          <a:xfrm>
            <a:off x="4232235" y="4206081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7C0EE5-73F9-2B53-48BA-D531E47D1EA5}"/>
              </a:ext>
            </a:extLst>
          </p:cNvPr>
          <p:cNvSpPr/>
          <p:nvPr/>
        </p:nvSpPr>
        <p:spPr>
          <a:xfrm>
            <a:off x="4232235" y="4786454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6B0079-BB88-3C1B-01FB-5AFD61E86C7B}"/>
              </a:ext>
            </a:extLst>
          </p:cNvPr>
          <p:cNvSpPr/>
          <p:nvPr/>
        </p:nvSpPr>
        <p:spPr>
          <a:xfrm>
            <a:off x="4232235" y="5363317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B89C-C4F4-A28A-8354-319FC4B7D78B}"/>
              </a:ext>
            </a:extLst>
          </p:cNvPr>
          <p:cNvSpPr txBox="1"/>
          <p:nvPr/>
        </p:nvSpPr>
        <p:spPr>
          <a:xfrm>
            <a:off x="4027662" y="3836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56C764-7B90-D5C0-B4EF-4D6C5B157D35}"/>
              </a:ext>
            </a:extLst>
          </p:cNvPr>
          <p:cNvCxnSpPr>
            <a:cxnSpLocks/>
          </p:cNvCxnSpPr>
          <p:nvPr/>
        </p:nvCxnSpPr>
        <p:spPr>
          <a:xfrm flipH="1">
            <a:off x="5176684" y="4483510"/>
            <a:ext cx="464574" cy="53831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4CF7D10-2BB6-7E11-5E7E-50E7A7F71F10}"/>
              </a:ext>
            </a:extLst>
          </p:cNvPr>
          <p:cNvCxnSpPr>
            <a:cxnSpLocks/>
          </p:cNvCxnSpPr>
          <p:nvPr/>
        </p:nvCxnSpPr>
        <p:spPr>
          <a:xfrm flipH="1">
            <a:off x="5176684" y="4440090"/>
            <a:ext cx="941005" cy="115723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B78C158-7BC5-A7E1-B9D9-701ADFB4AEB8}"/>
              </a:ext>
            </a:extLst>
          </p:cNvPr>
          <p:cNvCxnSpPr>
            <a:cxnSpLocks/>
          </p:cNvCxnSpPr>
          <p:nvPr/>
        </p:nvCxnSpPr>
        <p:spPr>
          <a:xfrm flipH="1">
            <a:off x="5631320" y="5018708"/>
            <a:ext cx="486369" cy="5786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08FBF-1C43-9211-A641-16106EF5B248}"/>
              </a:ext>
            </a:extLst>
          </p:cNvPr>
          <p:cNvSpPr txBox="1"/>
          <p:nvPr/>
        </p:nvSpPr>
        <p:spPr>
          <a:xfrm>
            <a:off x="5300753" y="199731"/>
            <a:ext cx="1590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Contents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8733F-3FB7-8DC8-EE9C-77320B11E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6C3B-D15A-237E-5D86-BD93F9A2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028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4520093" y="199731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6E7A7-3B5E-AF37-E711-012DAE927DC7}"/>
              </a:ext>
            </a:extLst>
          </p:cNvPr>
          <p:cNvSpPr txBox="1"/>
          <p:nvPr/>
        </p:nvSpPr>
        <p:spPr>
          <a:xfrm>
            <a:off x="3320250" y="4651900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기반 클러스터링의 한 종류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상에서 서로 연결된 데이터끼리 클러스터를 구성한다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8705E-66E8-A462-6A94-8E3278091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"/>
          <a:stretch/>
        </p:blipFill>
        <p:spPr>
          <a:xfrm>
            <a:off x="3459096" y="1559769"/>
            <a:ext cx="5273808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92BCE7-07F4-5FC6-E348-44097F75A20B}"/>
              </a:ext>
            </a:extLst>
          </p:cNvPr>
          <p:cNvSpPr txBox="1"/>
          <p:nvPr/>
        </p:nvSpPr>
        <p:spPr>
          <a:xfrm>
            <a:off x="4293263" y="4041248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그림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출처</a:t>
            </a: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</a:t>
            </a:r>
            <a:r>
              <a:rPr kumimoji="1" lang="en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gjkoplik.github.io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en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spectral_clustering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3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4520093" y="199731"/>
            <a:ext cx="3151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DF0419-8351-FF59-CC55-1D0DB0F951BF}"/>
              </a:ext>
            </a:extLst>
          </p:cNvPr>
          <p:cNvSpPr/>
          <p:nvPr/>
        </p:nvSpPr>
        <p:spPr>
          <a:xfrm>
            <a:off x="1745397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  <a:p>
            <a:pPr algn="ctr"/>
            <a:endParaRPr kumimoji="1" lang="en-US" altLang="ko-Kore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CCBA2BE-FA5E-B929-AD10-CD53E847216E}"/>
              </a:ext>
            </a:extLst>
          </p:cNvPr>
          <p:cNvSpPr/>
          <p:nvPr/>
        </p:nvSpPr>
        <p:spPr>
          <a:xfrm>
            <a:off x="4092812" y="3186684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0F96FF-DFF8-46EF-2B44-FD3059C72308}"/>
              </a:ext>
            </a:extLst>
          </p:cNvPr>
          <p:cNvSpPr/>
          <p:nvPr/>
        </p:nvSpPr>
        <p:spPr>
          <a:xfrm>
            <a:off x="5048250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pPr algn="ctr"/>
            <a:endParaRPr kumimoji="1" lang="en-US" altLang="ko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분리</a:t>
            </a:r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(Cut)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3504CD0-5E06-6DB1-26CD-A1212C072D98}"/>
              </a:ext>
            </a:extLst>
          </p:cNvPr>
          <p:cNvSpPr/>
          <p:nvPr/>
        </p:nvSpPr>
        <p:spPr>
          <a:xfrm>
            <a:off x="8351104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en-US" altLang="ko-Kore-KR" b="1" dirty="0">
              <a:solidFill>
                <a:schemeClr val="accent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ore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클러스터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생성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BFE112DE-7DA3-0D77-0DC0-B9794E506639}"/>
              </a:ext>
            </a:extLst>
          </p:cNvPr>
          <p:cNvSpPr/>
          <p:nvPr/>
        </p:nvSpPr>
        <p:spPr>
          <a:xfrm>
            <a:off x="7395665" y="3186684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80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5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AF39178-F3C8-7A4E-5F8B-64D22A763E4B}"/>
              </a:ext>
            </a:extLst>
          </p:cNvPr>
          <p:cNvGrpSpPr/>
          <p:nvPr/>
        </p:nvGrpSpPr>
        <p:grpSpPr>
          <a:xfrm>
            <a:off x="2628260" y="1396962"/>
            <a:ext cx="1944013" cy="1939920"/>
            <a:chOff x="1735200" y="776100"/>
            <a:chExt cx="1944013" cy="193992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0AA4AAB-7696-EF26-2F68-7E8747CB7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760" y="1181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6A1ADDD-E3D3-D5B3-5102-2FC0F191F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5200" y="223266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C492E2-6445-A5E4-376F-3AB0D92C9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213" y="1451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ED029B9-F658-0ABE-AC9A-65F71E1EA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2720" y="244602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632A8E-69EB-9AC8-4DD5-DC037A463F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8179" y="776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4FF2CDBE-AA59-4BA9-5168-EB60FAF7EBA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2159760" y="1316100"/>
              <a:ext cx="1249453" cy="27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B712D9A7-BA4C-C867-8FCB-470FAEED811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870200" y="1451100"/>
              <a:ext cx="154560" cy="781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074249D-9EF8-3215-C58C-9DF70F9EAFF6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2005200" y="2367660"/>
              <a:ext cx="707520" cy="213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35C87D2B-21CD-14D6-B32C-2B0E054B919E}"/>
                </a:ext>
              </a:extLst>
            </p:cNvPr>
            <p:cNvCxnSpPr>
              <a:cxnSpLocks/>
              <a:stCxn id="9" idx="3"/>
              <a:endCxn id="10" idx="7"/>
            </p:cNvCxnSpPr>
            <p:nvPr/>
          </p:nvCxnSpPr>
          <p:spPr>
            <a:xfrm flipH="1">
              <a:off x="2943179" y="1681559"/>
              <a:ext cx="505575" cy="804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D091788-C256-014B-E748-8801B61078E3}"/>
                </a:ext>
              </a:extLst>
            </p:cNvPr>
            <p:cNvCxnSpPr>
              <a:cxnSpLocks/>
              <a:stCxn id="9" idx="1"/>
              <a:endCxn id="11" idx="5"/>
            </p:cNvCxnSpPr>
            <p:nvPr/>
          </p:nvCxnSpPr>
          <p:spPr>
            <a:xfrm flipH="1" flipV="1">
              <a:off x="3038638" y="1006559"/>
              <a:ext cx="410116" cy="48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9A1E16CF-C068-B627-7666-E7CAE8A0A353}"/>
                </a:ext>
              </a:extLst>
            </p:cNvPr>
            <p:cNvCxnSpPr>
              <a:cxnSpLocks/>
              <a:stCxn id="11" idx="2"/>
              <a:endCxn id="7" idx="7"/>
            </p:cNvCxnSpPr>
            <p:nvPr/>
          </p:nvCxnSpPr>
          <p:spPr>
            <a:xfrm flipH="1">
              <a:off x="2120219" y="911100"/>
              <a:ext cx="687960" cy="3095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AE0E181B-495E-D031-CB76-FF40E5D9ECB7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1965659" y="1006559"/>
              <a:ext cx="882061" cy="12656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F61DCB0A-1448-0AFC-2D1A-B077B24C5F3C}"/>
                </a:ext>
              </a:extLst>
            </p:cNvPr>
            <p:cNvCxnSpPr>
              <a:cxnSpLocks/>
              <a:stCxn id="11" idx="4"/>
              <a:endCxn id="10" idx="0"/>
            </p:cNvCxnSpPr>
            <p:nvPr/>
          </p:nvCxnSpPr>
          <p:spPr>
            <a:xfrm flipH="1">
              <a:off x="2847720" y="1046100"/>
              <a:ext cx="95459" cy="1399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B06D9027-6A70-126A-6A96-8AD07B1CE17D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2120219" y="1411559"/>
              <a:ext cx="632042" cy="1074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0AE2BB5-7801-26A5-6033-3792850AC0EF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965659" y="1681559"/>
              <a:ext cx="1483095" cy="5906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CB51930B-6298-E7B8-38F8-4A0AB6BEEC57}"/>
              </a:ext>
            </a:extLst>
          </p:cNvPr>
          <p:cNvSpPr/>
          <p:nvPr/>
        </p:nvSpPr>
        <p:spPr>
          <a:xfrm>
            <a:off x="5101475" y="21246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137BF23-4812-36F5-E743-B80C308A56AE}"/>
              </a:ext>
            </a:extLst>
          </p:cNvPr>
          <p:cNvGrpSpPr/>
          <p:nvPr/>
        </p:nvGrpSpPr>
        <p:grpSpPr>
          <a:xfrm>
            <a:off x="6609085" y="1612361"/>
            <a:ext cx="2954655" cy="1509123"/>
            <a:chOff x="5957374" y="1353060"/>
            <a:chExt cx="2954655" cy="150912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8D5FD4-C0A6-305E-04E6-47C4968AC4D4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1.00 0.74 0.73 0.69 0.72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0.74 1.00 0.87 0.66 0.79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0.73 0.87 1.00 0.59 0.84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0.69 0.66 0.59 1.00 0.64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0.72 0.79 0.84 0.64 1.00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58" name="양쪽 대괄호 57">
              <a:extLst>
                <a:ext uri="{FF2B5EF4-FFF2-40B4-BE49-F238E27FC236}">
                  <a16:creationId xmlns:a16="http://schemas.microsoft.com/office/drawing/2014/main" id="{F2BB4807-21D4-125B-D5C4-40C5C1E7E2AE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259A98A-E277-95F4-98EF-1B8248BF25F9}"/>
              </a:ext>
            </a:extLst>
          </p:cNvPr>
          <p:cNvSpPr/>
          <p:nvPr/>
        </p:nvSpPr>
        <p:spPr>
          <a:xfrm>
            <a:off x="1722120" y="3791820"/>
            <a:ext cx="8747760" cy="861060"/>
          </a:xfrm>
          <a:prstGeom prst="roundRect">
            <a:avLst>
              <a:gd name="adj" fmla="val 12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인접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행렬 간 가중치를 적용한 행렬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FE01966-7CE0-1DC6-9022-DD4F71FE4E98}"/>
              </a:ext>
            </a:extLst>
          </p:cNvPr>
          <p:cNvGrpSpPr/>
          <p:nvPr/>
        </p:nvGrpSpPr>
        <p:grpSpPr>
          <a:xfrm>
            <a:off x="3394780" y="5040059"/>
            <a:ext cx="5402440" cy="618696"/>
            <a:chOff x="2889458" y="4849404"/>
            <a:chExt cx="5402440" cy="6186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875DB4-9E5F-157B-FDCB-F8ED5F0B3E38}"/>
                    </a:ext>
                  </a:extLst>
                </p:cNvPr>
                <p:cNvSpPr txBox="1"/>
                <p:nvPr/>
              </p:nvSpPr>
              <p:spPr>
                <a:xfrm>
                  <a:off x="4922329" y="4849404"/>
                  <a:ext cx="1512529" cy="618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ko-Kore-KR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en-US" altLang="ko-Kore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ko-Kore-KR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ore-KR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ko-Kore-KR" b="0" i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ore-KR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j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ko-KR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kumimoji="1" lang="en-US" altLang="ko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oMath>
                    </m:oMathPara>
                  </a14:m>
                  <a:endPara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875DB4-9E5F-157B-FDCB-F8ED5F0B3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329" y="4849404"/>
                  <a:ext cx="1512529" cy="618696"/>
                </a:xfrm>
                <a:prstGeom prst="rect">
                  <a:avLst/>
                </a:prstGeom>
                <a:blipFill>
                  <a:blip r:embed="rId2"/>
                  <a:stretch>
                    <a:fillRect l="-1667" b="-12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7C07DF3-315C-A42E-FA59-A1889E60D5A3}"/>
                </a:ext>
              </a:extLst>
            </p:cNvPr>
            <p:cNvSpPr txBox="1"/>
            <p:nvPr/>
          </p:nvSpPr>
          <p:spPr>
            <a:xfrm>
              <a:off x="2889458" y="5063916"/>
              <a:ext cx="540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Gaussian Kernel                                    </a:t>
              </a:r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 가중치로 사용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109725" y="199731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Affinity Matrix 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생성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9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6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C19F9-820E-C080-8BA7-FF39A15DFC7E}"/>
                  </a:ext>
                </a:extLst>
              </p:cNvPr>
              <p:cNvSpPr txBox="1"/>
              <p:nvPr/>
            </p:nvSpPr>
            <p:spPr>
              <a:xfrm>
                <a:off x="4952963" y="2282157"/>
                <a:ext cx="2286074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𝐶𝑢𝑡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C19F9-820E-C080-8BA7-FF39A15D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63" y="2282157"/>
                <a:ext cx="2286074" cy="703526"/>
              </a:xfrm>
              <a:prstGeom prst="rect">
                <a:avLst/>
              </a:prstGeom>
              <a:blipFill>
                <a:blip r:embed="rId2"/>
                <a:stretch>
                  <a:fillRect l="-1648" t="-136842" r="-1099" b="-1824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0FF037-5D1A-3889-11F2-F35BDD014F34}"/>
                  </a:ext>
                </a:extLst>
              </p:cNvPr>
              <p:cNvSpPr txBox="1"/>
              <p:nvPr/>
            </p:nvSpPr>
            <p:spPr>
              <a:xfrm>
                <a:off x="3349680" y="1572305"/>
                <a:ext cx="5492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와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를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연결하는 </a:t>
                </a:r>
                <a:r>
                  <a:rPr kumimoji="1" lang="ko-KR" altLang="en-US" dirty="0" err="1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엣지들의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가중치의 합을 </a:t>
                </a:r>
                <a:r>
                  <a:rPr kumimoji="1" lang="en-US" altLang="ko-KR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Cut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이라고 한다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endPara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0FF037-5D1A-3889-11F2-F35BDD01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80" y="1572305"/>
                <a:ext cx="5492657" cy="369332"/>
              </a:xfrm>
              <a:prstGeom prst="rect">
                <a:avLst/>
              </a:prstGeom>
              <a:blipFill>
                <a:blip r:embed="rId3"/>
                <a:stretch>
                  <a:fillRect t="-6452" r="-230" b="-193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5215BA-EB57-2AA3-A214-D73A13381A2C}"/>
                  </a:ext>
                </a:extLst>
              </p:cNvPr>
              <p:cNvSpPr txBox="1"/>
              <p:nvPr/>
            </p:nvSpPr>
            <p:spPr>
              <a:xfrm>
                <a:off x="1380582" y="4125482"/>
                <a:ext cx="9430851" cy="105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데이터를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2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개의 클러스터로 </a:t>
                </a:r>
                <a:r>
                  <a:rPr kumimoji="1" lang="ko-KR" altLang="en-US" dirty="0" err="1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클러스터링할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경우</a:t>
                </a:r>
                <a:r>
                  <a:rPr kumimoji="1" lang="en-US" altLang="ko-Kore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Cut</m:t>
                    </m:r>
                    <m:d>
                      <m:dPr>
                        <m:ctrlPr>
                          <a:rPr kumimoji="1" lang="en-US" altLang="ko-Kore-KR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가 가장 최소가 될 때 가장 잘 나누었다고 판단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kumimoji="1" lang="en-US" altLang="ko-KR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Minimum</a:t>
                </a:r>
                <a:r>
                  <a:rPr kumimoji="1" lang="ko-KR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Cut</a:t>
                </a:r>
                <a:r>
                  <a:rPr kumimoji="1" lang="ko-KR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kumimoji="1" lang="ko-Kore-KR" altLang="en-US" sz="2000" b="1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5215BA-EB57-2AA3-A214-D73A13381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82" y="4125482"/>
                <a:ext cx="9430851" cy="1051313"/>
              </a:xfrm>
              <a:prstGeom prst="rect">
                <a:avLst/>
              </a:prstGeom>
              <a:blipFill>
                <a:blip r:embed="rId4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E3D2CDC9-C5CF-35F5-96C4-AE1FD4473E15}"/>
              </a:ext>
            </a:extLst>
          </p:cNvPr>
          <p:cNvSpPr/>
          <p:nvPr/>
        </p:nvSpPr>
        <p:spPr>
          <a:xfrm rot="5400000">
            <a:off x="5744238" y="3392025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16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7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FF037-5D1A-3889-11F2-F35BDD014F34}"/>
              </a:ext>
            </a:extLst>
          </p:cNvPr>
          <p:cNvSpPr txBox="1"/>
          <p:nvPr/>
        </p:nvSpPr>
        <p:spPr>
          <a:xfrm>
            <a:off x="2243040" y="1572305"/>
            <a:ext cx="770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Minimum</a:t>
            </a:r>
            <a:r>
              <a:rPr kumimoji="1" lang="ko-KR" altLang="en-US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Cut</a:t>
            </a:r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Spectral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Clustring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쉽게 해결할 수 있는 방법 중 하나이지만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8B5EC-09D1-7529-2F33-2A4E7A5D4775}"/>
              </a:ext>
            </a:extLst>
          </p:cNvPr>
          <p:cNvSpPr txBox="1"/>
          <p:nvPr/>
        </p:nvSpPr>
        <p:spPr>
          <a:xfrm>
            <a:off x="3294591" y="4604837"/>
            <a:ext cx="560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그림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출처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http://</a:t>
            </a:r>
            <a:r>
              <a:rPr kumimoji="1" lang="en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snap.stanford.edu</a:t>
            </a:r>
            <a:r>
              <a:rPr kumimoji="1" lang="en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/class/cs224w-2019/slides/05-spectral.pdf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09516B-5D63-3AC4-C445-0E3857ED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23" y="2253164"/>
            <a:ext cx="6234153" cy="2351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5DB36-37FE-9D47-5240-9479D59F4F78}"/>
              </a:ext>
            </a:extLst>
          </p:cNvPr>
          <p:cNvSpPr txBox="1"/>
          <p:nvPr/>
        </p:nvSpPr>
        <p:spPr>
          <a:xfrm>
            <a:off x="4739701" y="5101029"/>
            <a:ext cx="271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위와 같은 결과를 낼 수 있다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9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8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FF037-5D1A-3889-11F2-F35BDD014F34}"/>
              </a:ext>
            </a:extLst>
          </p:cNvPr>
          <p:cNvSpPr txBox="1"/>
          <p:nvPr/>
        </p:nvSpPr>
        <p:spPr>
          <a:xfrm>
            <a:off x="2244649" y="1572305"/>
            <a:ext cx="77027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이런 예외를 해결하기 위해 두 클러스터의 크기를 비슷하게 유지하도록 조건을 추가한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2000" b="1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Ratio Cut</a:t>
            </a:r>
            <a:r>
              <a:rPr kumimoji="1" lang="ko-KR" altLang="en-US" sz="2000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방법을 사용한다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D7BFA-1E72-DD26-E768-813FC4239C3E}"/>
                  </a:ext>
                </a:extLst>
              </p:cNvPr>
              <p:cNvSpPr txBox="1"/>
              <p:nvPr/>
            </p:nvSpPr>
            <p:spPr>
              <a:xfrm>
                <a:off x="4167523" y="2733422"/>
                <a:ext cx="3856953" cy="426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𝑎𝑡𝑖𝑜𝐶𝑢𝑡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𝐶𝑢𝑡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D7BFA-1E72-DD26-E768-813FC423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523" y="2733422"/>
                <a:ext cx="3856953" cy="426527"/>
              </a:xfrm>
              <a:prstGeom prst="rect">
                <a:avLst/>
              </a:prstGeom>
              <a:blipFill>
                <a:blip r:embed="rId2"/>
                <a:stretch>
                  <a:fillRect l="-1974" t="-2941" r="-658" b="-176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E0DB69-0A6F-DA44-3846-A560F561937B}"/>
              </a:ext>
            </a:extLst>
          </p:cNvPr>
          <p:cNvSpPr txBox="1"/>
          <p:nvPr/>
        </p:nvSpPr>
        <p:spPr>
          <a:xfrm>
            <a:off x="4823863" y="377634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방법은 </a:t>
            </a:r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NP-Hard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78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9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ABBC9-CD92-4416-D898-31A9FE14061B}"/>
              </a:ext>
            </a:extLst>
          </p:cNvPr>
          <p:cNvSpPr txBox="1"/>
          <p:nvPr/>
        </p:nvSpPr>
        <p:spPr>
          <a:xfrm>
            <a:off x="2796663" y="2782669"/>
            <a:ext cx="65986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NP-Hard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 </a:t>
            </a:r>
            <a:r>
              <a:rPr kumimoji="1" lang="en-US" altLang="ko-KR" b="1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Ratio Cut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대신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Laplacian Matrix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고유벡터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(Eigenvector)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이용하여 문제를 해결</a:t>
            </a:r>
            <a:b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증명 생략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65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1A1A1A"/>
      </a:dk1>
      <a:lt1>
        <a:srgbClr val="FFFFFF"/>
      </a:lt1>
      <a:dk2>
        <a:srgbClr val="44546A"/>
      </a:dk2>
      <a:lt2>
        <a:srgbClr val="EEEEEE"/>
      </a:lt2>
      <a:accent1>
        <a:srgbClr val="C786AD"/>
      </a:accent1>
      <a:accent2>
        <a:srgbClr val="A34E89"/>
      </a:accent2>
      <a:accent3>
        <a:srgbClr val="8675BD"/>
      </a:accent3>
      <a:accent4>
        <a:srgbClr val="D7A3A9"/>
      </a:accent4>
      <a:accent5>
        <a:srgbClr val="E3C2D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1169</Words>
  <Application>Microsoft Macintosh PowerPoint</Application>
  <PresentationFormat>와이드스크린</PresentationFormat>
  <Paragraphs>226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Pretendard SemiBold</vt:lpstr>
      <vt:lpstr>Pretendard Medium</vt:lpstr>
      <vt:lpstr>Pretendard</vt:lpstr>
      <vt:lpstr>Calibri Light</vt:lpstr>
      <vt:lpstr>Cambria Math</vt:lpstr>
      <vt:lpstr>Pretendard Variable Medium</vt:lpstr>
      <vt:lpstr>Calibri</vt:lpstr>
      <vt:lpstr>SB AggroOTF Light</vt:lpstr>
      <vt:lpstr>SB AggroOTF Bold</vt:lpstr>
      <vt:lpstr>Arial</vt:lpstr>
      <vt:lpstr>Pretendard Light</vt:lpstr>
      <vt:lpstr>D2Coding ligature</vt:lpstr>
      <vt:lpstr>SB AggroOTF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양승민</dc:creator>
  <cp:lastModifiedBy>양승민</cp:lastModifiedBy>
  <cp:revision>17</cp:revision>
  <dcterms:created xsi:type="dcterms:W3CDTF">2023-04-18T15:44:24Z</dcterms:created>
  <dcterms:modified xsi:type="dcterms:W3CDTF">2023-04-19T16:09:38Z</dcterms:modified>
</cp:coreProperties>
</file>